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78" r:id="rId5"/>
    <p:sldId id="274" r:id="rId6"/>
    <p:sldId id="260" r:id="rId7"/>
    <p:sldId id="279" r:id="rId8"/>
    <p:sldId id="304" r:id="rId9"/>
    <p:sldId id="272" r:id="rId10"/>
    <p:sldId id="271" r:id="rId11"/>
    <p:sldId id="370" r:id="rId12"/>
    <p:sldId id="342" r:id="rId13"/>
    <p:sldId id="371" r:id="rId14"/>
    <p:sldId id="372" r:id="rId15"/>
    <p:sldId id="373" r:id="rId16"/>
    <p:sldId id="374" r:id="rId17"/>
    <p:sldId id="305" r:id="rId18"/>
    <p:sldId id="344" r:id="rId19"/>
    <p:sldId id="375" r:id="rId20"/>
    <p:sldId id="376" r:id="rId21"/>
    <p:sldId id="377" r:id="rId22"/>
    <p:sldId id="378" r:id="rId23"/>
    <p:sldId id="379" r:id="rId24"/>
    <p:sldId id="380" r:id="rId25"/>
    <p:sldId id="381" r:id="rId26"/>
    <p:sldId id="306" r:id="rId27"/>
    <p:sldId id="382" r:id="rId28"/>
    <p:sldId id="367" r:id="rId29"/>
  </p:sldIdLst>
  <p:sldSz cx="12192000" cy="6858000"/>
  <p:notesSz cx="6858000" cy="9144000"/>
  <p:custDataLst>
    <p:tags r:id="rId3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4E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532" autoAdjust="0"/>
    <p:restoredTop sz="76671" autoAdjust="0"/>
  </p:normalViewPr>
  <p:slideViewPr>
    <p:cSldViewPr snapToGrid="0">
      <p:cViewPr varScale="1">
        <p:scale>
          <a:sx n="87" d="100"/>
          <a:sy n="87" d="100"/>
        </p:scale>
        <p:origin x="159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3" Type="http://schemas.openxmlformats.org/officeDocument/2006/relationships/tags" Target="tags/tag31.xml"/><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义启小魏楷" panose="02010601030101010101" pitchFamily="2" charset="-122"/>
                <a:ea typeface="义启小魏楷" panose="02010601030101010101" pitchFamily="2"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义启小魏楷" panose="02010601030101010101" pitchFamily="2" charset="-122"/>
                <a:ea typeface="义启小魏楷" panose="02010601030101010101" pitchFamily="2" charset="-122"/>
              </a:defRPr>
            </a:lvl1pPr>
          </a:lstStyle>
          <a:p>
            <a:fld id="{69C3A2B6-5261-4A0F-A98F-C5F2C4BC192F}" type="datetimeFigureOut">
              <a:rPr lang="zh-CN" altLang="en-US" smtClean="0"/>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义启小魏楷" panose="02010601030101010101" pitchFamily="2" charset="-122"/>
                <a:ea typeface="义启小魏楷" panose="02010601030101010101" pitchFamily="2"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义启小魏楷" panose="02010601030101010101" pitchFamily="2" charset="-122"/>
                <a:ea typeface="义启小魏楷" panose="02010601030101010101" pitchFamily="2" charset="-122"/>
              </a:defRPr>
            </a:lvl1pPr>
          </a:lstStyle>
          <a:p>
            <a:fld id="{494F5B28-04E5-455F-83BC-35733F01DDC9}" type="slidenum">
              <a:rPr lang="zh-CN" altLang="en-US" smtClean="0"/>
            </a:fld>
            <a:endParaRPr lang="zh-CN" alt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义启小魏楷" panose="02010601030101010101" pitchFamily="2" charset="-122"/>
        <a:ea typeface="义启小魏楷" panose="02010601030101010101" pitchFamily="2" charset="-122"/>
        <a:cs typeface="+mn-cs"/>
      </a:defRPr>
    </a:lvl1pPr>
    <a:lvl2pPr marL="457200" algn="l" defTabSz="914400" rtl="0" eaLnBrk="1" latinLnBrk="0" hangingPunct="1">
      <a:defRPr sz="1200" kern="1200">
        <a:solidFill>
          <a:schemeClr val="tx1"/>
        </a:solidFill>
        <a:latin typeface="义启小魏楷" panose="02010601030101010101" pitchFamily="2" charset="-122"/>
        <a:ea typeface="义启小魏楷" panose="02010601030101010101" pitchFamily="2" charset="-122"/>
        <a:cs typeface="+mn-cs"/>
      </a:defRPr>
    </a:lvl2pPr>
    <a:lvl3pPr marL="914400" algn="l" defTabSz="914400" rtl="0" eaLnBrk="1" latinLnBrk="0" hangingPunct="1">
      <a:defRPr sz="1200" kern="1200">
        <a:solidFill>
          <a:schemeClr val="tx1"/>
        </a:solidFill>
        <a:latin typeface="义启小魏楷" panose="02010601030101010101" pitchFamily="2" charset="-122"/>
        <a:ea typeface="义启小魏楷" panose="02010601030101010101" pitchFamily="2" charset="-122"/>
        <a:cs typeface="+mn-cs"/>
      </a:defRPr>
    </a:lvl3pPr>
    <a:lvl4pPr marL="1371600" algn="l" defTabSz="914400" rtl="0" eaLnBrk="1" latinLnBrk="0" hangingPunct="1">
      <a:defRPr sz="1200" kern="1200">
        <a:solidFill>
          <a:schemeClr val="tx1"/>
        </a:solidFill>
        <a:latin typeface="义启小魏楷" panose="02010601030101010101" pitchFamily="2" charset="-122"/>
        <a:ea typeface="义启小魏楷" panose="02010601030101010101" pitchFamily="2" charset="-122"/>
        <a:cs typeface="+mn-cs"/>
      </a:defRPr>
    </a:lvl4pPr>
    <a:lvl5pPr marL="1828800" algn="l" defTabSz="914400" rtl="0" eaLnBrk="1" latinLnBrk="0" hangingPunct="1">
      <a:defRPr sz="1200" kern="1200">
        <a:solidFill>
          <a:schemeClr val="tx1"/>
        </a:solidFill>
        <a:latin typeface="义启小魏楷" panose="02010601030101010101" pitchFamily="2" charset="-122"/>
        <a:ea typeface="义启小魏楷" panose="02010601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各位老师好</a:t>
            </a:r>
            <a:endParaRPr lang="zh-CN" altLang="en-US"/>
          </a:p>
          <a:p>
            <a:r>
              <a:rPr lang="zh-CN" altLang="en-US"/>
              <a:t>我是来自</a:t>
            </a:r>
            <a:r>
              <a:rPr lang="en-US" altLang="zh-CN"/>
              <a:t>17</a:t>
            </a:r>
            <a:r>
              <a:rPr lang="zh-CN" altLang="en-US"/>
              <a:t>级软件工程班的李江宇</a:t>
            </a:r>
            <a:endParaRPr lang="zh-CN" altLang="en-US"/>
          </a:p>
          <a:p>
            <a:r>
              <a:rPr lang="zh-CN" altLang="en-US"/>
              <a:t>指导老师是罗自强</a:t>
            </a:r>
            <a:endParaRPr lang="zh-CN" altLang="en-US"/>
          </a:p>
          <a:p>
            <a:r>
              <a:rPr lang="zh-CN" altLang="en-US"/>
              <a:t>我的论文题目是基于微信的注意力训练小程序。</a:t>
            </a:r>
            <a:endParaRPr lang="zh-CN" altLang="en-US"/>
          </a:p>
          <a:p>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义启小魏楷" panose="02010601030101010101" pitchFamily="2" charset="-122"/>
              </a:rPr>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义启小魏楷" panose="02010601030101010101" pitchFamily="2" charset="-122"/>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MINA框架主要由两大部分构成：</a:t>
            </a:r>
            <a:endParaRPr lang="zh-CN" altLang="en-US"/>
          </a:p>
          <a:p>
            <a:r>
              <a:rPr lang="zh-CN" altLang="en-US"/>
              <a:t>第一部分是视图层（描述语言wxml和wxss）。页面使用wxml文件构建页面的基本结构，wxml文件类似于html文件，但是很多标签和语法不同，使用wxss文件渲染页面的样式，wxss文件类似于css文件。</a:t>
            </a:r>
            <a:endParaRPr lang="zh-CN" altLang="en-US"/>
          </a:p>
          <a:p>
            <a:r>
              <a:rPr lang="zh-CN" altLang="en-US"/>
              <a:t>第二部分是逻辑层（基于 JavaScript）是整个MINA框架的服务中心；异步线程通过微信客户端单独加载运行，页面渲染和页面交互处理逻辑所需的数据都在其中实现；</a:t>
            </a:r>
            <a:endParaRPr lang="zh-CN" altLang="en-US"/>
          </a:p>
          <a:p>
            <a:r>
              <a:rPr lang="zh-CN" altLang="en-US"/>
              <a:t>MINA框架中的AppService使用JavaScript编写交互逻辑、网络请求和数据处理，但不能使用JavaScript中的DOM操作；</a:t>
            </a:r>
            <a:endParaRPr lang="zh-CN" altLang="en-US"/>
          </a:p>
          <a:p>
            <a:r>
              <a:rPr lang="zh-CN" altLang="en-US"/>
              <a:t>小程序中的每个页面都可以通过AppService实现数据管理、网络通信、生命周期管理和页面路由。</a:t>
            </a:r>
            <a:endParaRPr lang="zh-CN" altLang="en-US"/>
          </a:p>
          <a:p>
            <a:r>
              <a:rPr lang="zh-CN" altLang="en-US">
                <a:solidFill>
                  <a:schemeClr val="tx1"/>
                </a:solidFill>
                <a:uFillTx/>
                <a:latin typeface="义启小魏楷" charset="0"/>
              </a:rPr>
              <a:t>MINA框架也是通过数据来驱动页面进行数据展示的，只要在js文件中修改数据，页面就会数据更新，实时变化。</a:t>
            </a:r>
            <a:endParaRPr lang="zh-CN" altLang="en-US">
              <a:solidFill>
                <a:schemeClr val="tx1"/>
              </a:solidFill>
              <a:uFillTx/>
              <a:latin typeface="义启小魏楷" charset="0"/>
            </a:endParaRPr>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MINA框架主要由两大部分构成：</a:t>
            </a:r>
            <a:endParaRPr lang="zh-CN" altLang="en-US"/>
          </a:p>
          <a:p>
            <a:r>
              <a:rPr lang="zh-CN" altLang="en-US"/>
              <a:t>第一部分是视图层（描述语言wxml和wxss）。页面使用wxml文件构建页面的基本结构，wxml文件类似于html文件，但是很多标签和语法不同，使用wxss文件渲染页面的样式，wxss文件类似于css文件。</a:t>
            </a:r>
            <a:endParaRPr lang="zh-CN" altLang="en-US"/>
          </a:p>
          <a:p>
            <a:r>
              <a:rPr lang="zh-CN" altLang="en-US"/>
              <a:t>第二部分是逻辑层（基于 JavaScript）是整个MINA框架的服务中心；异步线程通过微信客户端单独加载运行，页面渲染和页面交互处理逻辑所需的数据都在其中实现；</a:t>
            </a:r>
            <a:endParaRPr lang="zh-CN" altLang="en-US"/>
          </a:p>
          <a:p>
            <a:r>
              <a:rPr lang="zh-CN" altLang="en-US"/>
              <a:t>MINA框架中的AppService使用JavaScript编写交互逻辑、网络请求和数据处理，但不能使用JavaScript中的DOM操作；</a:t>
            </a:r>
            <a:endParaRPr lang="zh-CN" altLang="en-US"/>
          </a:p>
          <a:p>
            <a:r>
              <a:rPr lang="zh-CN" altLang="en-US"/>
              <a:t>小程序中的每个页面都可以通过AppService实现数据管理、网络通信、生命周期管理和页面路由。</a:t>
            </a:r>
            <a:endParaRPr lang="zh-CN" altLang="en-US"/>
          </a:p>
          <a:p>
            <a:r>
              <a:rPr lang="zh-CN" altLang="en-US">
                <a:solidFill>
                  <a:schemeClr val="tx1"/>
                </a:solidFill>
                <a:uFillTx/>
                <a:latin typeface="义启小魏楷" charset="0"/>
              </a:rPr>
              <a:t>MINA框架也是通过数据来驱动页面进行数据展示的，只要在js文件中修改数据，页面就会数据更新，实时变化。</a:t>
            </a:r>
            <a:endParaRPr lang="zh-CN" altLang="en-US">
              <a:solidFill>
                <a:schemeClr val="tx1"/>
              </a:solidFill>
              <a:uFillTx/>
              <a:latin typeface="义启小魏楷" charset="0"/>
            </a:endParaRPr>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MINA框架主要由两大部分构成：</a:t>
            </a:r>
            <a:endParaRPr lang="zh-CN" altLang="en-US"/>
          </a:p>
          <a:p>
            <a:r>
              <a:rPr lang="zh-CN" altLang="en-US"/>
              <a:t>第一部分是视图层（描述语言wxml和wxss）。页面使用wxml文件构建页面的基本结构，wxml文件类似于html文件，但是很多标签和语法不同，使用wxss文件渲染页面的样式，wxss文件类似于css文件。</a:t>
            </a:r>
            <a:endParaRPr lang="zh-CN" altLang="en-US"/>
          </a:p>
          <a:p>
            <a:r>
              <a:rPr lang="zh-CN" altLang="en-US"/>
              <a:t>第二部分是逻辑层（基于 JavaScript）是整个MINA框架的服务中心；异步线程通过微信客户端单独加载运行，页面渲染和页面交互处理逻辑所需的数据都在其中实现；</a:t>
            </a:r>
            <a:endParaRPr lang="zh-CN" altLang="en-US"/>
          </a:p>
          <a:p>
            <a:r>
              <a:rPr lang="zh-CN" altLang="en-US"/>
              <a:t>MINA框架中的AppService使用JavaScript编写交互逻辑、网络请求和数据处理，但不能使用JavaScript中的DOM操作；</a:t>
            </a:r>
            <a:endParaRPr lang="zh-CN" altLang="en-US"/>
          </a:p>
          <a:p>
            <a:r>
              <a:rPr lang="zh-CN" altLang="en-US"/>
              <a:t>小程序中的每个页面都可以通过AppService实现数据管理、网络通信、生命周期管理和页面路由。</a:t>
            </a:r>
            <a:endParaRPr lang="zh-CN" altLang="en-US"/>
          </a:p>
          <a:p>
            <a:r>
              <a:rPr lang="zh-CN" altLang="en-US">
                <a:solidFill>
                  <a:schemeClr val="tx1"/>
                </a:solidFill>
                <a:uFillTx/>
                <a:latin typeface="义启小魏楷" charset="0"/>
              </a:rPr>
              <a:t>MINA框架也是通过数据来驱动页面进行数据展示的，只要在js文件中修改数据，页面就会数据更新，实时变化。</a:t>
            </a:r>
            <a:endParaRPr lang="zh-CN" altLang="en-US">
              <a:solidFill>
                <a:schemeClr val="tx1"/>
              </a:solidFill>
              <a:uFillTx/>
              <a:latin typeface="义启小魏楷" charset="0"/>
            </a:endParaRPr>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MINA框架主要由两大部分构成：</a:t>
            </a:r>
            <a:endParaRPr lang="zh-CN" altLang="en-US"/>
          </a:p>
          <a:p>
            <a:r>
              <a:rPr lang="zh-CN" altLang="en-US"/>
              <a:t>第一部分是视图层（描述语言wxml和wxss）。页面使用wxml文件构建页面的基本结构，wxml文件类似于html文件，但是很多标签和语法不同，使用wxss文件渲染页面的样式，wxss文件类似于css文件。</a:t>
            </a:r>
            <a:endParaRPr lang="zh-CN" altLang="en-US"/>
          </a:p>
          <a:p>
            <a:r>
              <a:rPr lang="zh-CN" altLang="en-US"/>
              <a:t>第二部分是逻辑层（基于 JavaScript）是整个MINA框架的服务中心；异步线程通过微信客户端单独加载运行，页面渲染和页面交互处理逻辑所需的数据都在其中实现；</a:t>
            </a:r>
            <a:endParaRPr lang="zh-CN" altLang="en-US"/>
          </a:p>
          <a:p>
            <a:r>
              <a:rPr lang="zh-CN" altLang="en-US"/>
              <a:t>MINA框架中的AppService使用JavaScript编写交互逻辑、网络请求和数据处理，但不能使用JavaScript中的DOM操作；</a:t>
            </a:r>
            <a:endParaRPr lang="zh-CN" altLang="en-US"/>
          </a:p>
          <a:p>
            <a:r>
              <a:rPr lang="zh-CN" altLang="en-US"/>
              <a:t>小程序中的每个页面都可以通过AppService实现数据管理、网络通信、生命周期管理和页面路由。</a:t>
            </a:r>
            <a:endParaRPr lang="zh-CN" altLang="en-US"/>
          </a:p>
          <a:p>
            <a:r>
              <a:rPr lang="zh-CN" altLang="en-US">
                <a:solidFill>
                  <a:schemeClr val="tx1"/>
                </a:solidFill>
                <a:uFillTx/>
                <a:latin typeface="义启小魏楷" charset="0"/>
              </a:rPr>
              <a:t>MINA框架也是通过数据来驱动页面进行数据展示的，只要在js文件中修改数据，页面就会数据更新，实时变化。</a:t>
            </a:r>
            <a:endParaRPr lang="zh-CN" altLang="en-US">
              <a:solidFill>
                <a:schemeClr val="tx1"/>
              </a:solidFill>
              <a:uFillTx/>
              <a:latin typeface="义启小魏楷" charset="0"/>
            </a:endParaRPr>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MINA框架主要由两大部分构成：</a:t>
            </a:r>
            <a:endParaRPr lang="zh-CN" altLang="en-US"/>
          </a:p>
          <a:p>
            <a:r>
              <a:rPr lang="zh-CN" altLang="en-US"/>
              <a:t>第一部分是视图层（描述语言wxml和wxss）。页面使用wxml文件构建页面的基本结构，wxml文件类似于html文件，但是很多标签和语法不同，使用wxss文件渲染页面的样式，wxss文件类似于css文件。</a:t>
            </a:r>
            <a:endParaRPr lang="zh-CN" altLang="en-US"/>
          </a:p>
          <a:p>
            <a:r>
              <a:rPr lang="zh-CN" altLang="en-US"/>
              <a:t>第二部分是逻辑层（基于 JavaScript）是整个MINA框架的服务中心；异步线程通过微信客户端单独加载运行，页面渲染和页面交互处理逻辑所需的数据都在其中实现；</a:t>
            </a:r>
            <a:endParaRPr lang="zh-CN" altLang="en-US"/>
          </a:p>
          <a:p>
            <a:r>
              <a:rPr lang="zh-CN" altLang="en-US"/>
              <a:t>MINA框架中的AppService使用JavaScript编写交互逻辑、网络请求和数据处理，但不能使用JavaScript中的DOM操作；</a:t>
            </a:r>
            <a:endParaRPr lang="zh-CN" altLang="en-US"/>
          </a:p>
          <a:p>
            <a:r>
              <a:rPr lang="zh-CN" altLang="en-US"/>
              <a:t>小程序中的每个页面都可以通过AppService实现数据管理、网络通信、生命周期管理和页面路由。</a:t>
            </a:r>
            <a:endParaRPr lang="zh-CN" altLang="en-US"/>
          </a:p>
          <a:p>
            <a:r>
              <a:rPr lang="zh-CN" altLang="en-US">
                <a:solidFill>
                  <a:schemeClr val="tx1"/>
                </a:solidFill>
                <a:uFillTx/>
                <a:latin typeface="义启小魏楷" charset="0"/>
              </a:rPr>
              <a:t>MINA框架也是通过数据来驱动页面进行数据展示的，只要在js文件中修改数据，页面就会数据更新，实时变化。</a:t>
            </a:r>
            <a:endParaRPr lang="zh-CN" altLang="en-US">
              <a:solidFill>
                <a:schemeClr val="tx1"/>
              </a:solidFill>
              <a:uFillTx/>
              <a:latin typeface="义启小魏楷" charset="0"/>
            </a:endParaRPr>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下面我将从以下这四个方面进行展开</a:t>
            </a:r>
            <a:endParaRPr lang="zh-CN" altLang="en-US"/>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以上就是我的汇报内容。在此非常感谢我的指导老师罗自强老师。在此我也对来参加我们毕业答辩的老师表示衷心的感谢</a:t>
            </a:r>
            <a:r>
              <a:rPr lang="en-US" altLang="zh-CN"/>
              <a:t> </a:t>
            </a:r>
            <a:r>
              <a:rPr lang="zh-CN" altLang="en-US"/>
              <a:t>，恳请各位老师批评指正</a:t>
            </a:r>
            <a:endParaRPr lang="zh-CN" altLang="en-US"/>
          </a:p>
        </p:txBody>
      </p:sp>
      <p:sp>
        <p:nvSpPr>
          <p:cNvPr id="4" name="灯片编号占位符 3"/>
          <p:cNvSpPr>
            <a:spLocks noGrp="1"/>
          </p:cNvSpPr>
          <p:nvPr>
            <p:ph type="sldNum" sz="quarter" idx="10"/>
          </p:nvPr>
        </p:nvSpPr>
        <p:spPr/>
        <p:txBody>
          <a:bodyPr/>
          <a:lstStyle/>
          <a:p>
            <a:pPr marL="0" marR="0" lvl="0" indent="0" algn="r" defTabSz="914400" eaLnBrk="0" fontAlgn="base" latinLnBrk="0" hangingPunct="0">
              <a:lnSpc>
                <a:spcPct val="100000"/>
              </a:lnSpc>
              <a:spcBef>
                <a:spcPct val="0"/>
              </a:spcBef>
              <a:spcAft>
                <a:spcPct val="0"/>
              </a:spcAft>
              <a:buClrTx/>
              <a:buSzTx/>
              <a:buFontTx/>
              <a:buNone/>
              <a:defRPr/>
            </a:pPr>
            <a:fld id="{39AD698A-D66C-4FA1-BBD8-F72AE9E6E751}"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pitchFamily="34" charset="0"/>
                <a:ea typeface="义启小魏楷" panose="02010601030101010101" pitchFamily="2" charset="-122"/>
              </a:rPr>
            </a:fld>
            <a:endParaRPr kumimoji="0" lang="zh-CN" altLang="en-US" sz="1200" b="0" i="0" u="none" strike="noStrike" kern="1200" cap="none" spc="0" normalizeH="0" baseline="0" noProof="0" dirty="0">
              <a:ln>
                <a:noFill/>
              </a:ln>
              <a:solidFill>
                <a:prstClr val="black"/>
              </a:solidFill>
              <a:effectLst/>
              <a:uLnTx/>
              <a:uFillTx/>
              <a:latin typeface="Calibri" panose="020F0502020204030204" pitchFamily="34" charset="0"/>
              <a:ea typeface="义启小魏楷" panose="02010601030101010101" pitchFamily="2"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我们为什么要关注并进行注意力训练呢</a:t>
            </a:r>
            <a:endParaRPr lang="zh-CN" altLang="en-US"/>
          </a:p>
          <a:p>
            <a:r>
              <a:rPr lang="zh-CN" altLang="en-US"/>
              <a:t>就是因为发现有很多学生的学习成绩直接受课堂注意力的影响</a:t>
            </a:r>
            <a:endParaRPr lang="zh-CN" altLang="en-US"/>
          </a:p>
          <a:p>
            <a:r>
              <a:rPr lang="zh-CN" altLang="en-US"/>
              <a:t>我们可以通过注意力训练来提升注意力</a:t>
            </a:r>
            <a:endParaRPr lang="zh-CN" altLang="en-US"/>
          </a:p>
          <a:p>
            <a:r>
              <a:rPr lang="zh-CN" altLang="en-US"/>
              <a:t>但传统的注意力训练方法比较枯燥</a:t>
            </a:r>
            <a:endParaRPr lang="zh-CN" altLang="en-US"/>
          </a:p>
          <a:p>
            <a:r>
              <a:rPr lang="zh-CN" altLang="en-US"/>
              <a:t>所以一款结合传统注意力训练方法舒尔特方格的小程序值得被开发</a:t>
            </a:r>
            <a:endParaRPr lang="en-US" altLang="zh-CN"/>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sym typeface="+mn-ea"/>
              </a:rPr>
              <a:t>传统训练模式问题</a:t>
            </a:r>
            <a:endParaRPr lang="zh-CN" altLang="en-US" dirty="0"/>
          </a:p>
          <a:p>
            <a:r>
              <a:rPr lang="zh-CN" dirty="0">
                <a:solidFill>
                  <a:schemeClr val="tx1">
                    <a:lumMod val="75000"/>
                    <a:lumOff val="25000"/>
                  </a:schemeClr>
                </a:solidFill>
                <a:sym typeface="+mn-ea"/>
              </a:rPr>
              <a:t>传统的手机应用在使用时需要下载和安装，既占用手机内存又拖慢运行速度</a:t>
            </a:r>
            <a:endParaRPr lang="zh-CN" altLang="en-US" dirty="0"/>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9E1B693-632D-4080-9CF6-EA28B66DC801}"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095D1F8A-997F-4389-BF79-A93DEE395F4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192F44-18E3-45A0-9426-2D371D903BC8}"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095D1F8A-997F-4389-BF79-A93DEE395F4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192F44-18E3-45A0-9426-2D371D903BC8}"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095D1F8A-997F-4389-BF79-A93DEE395F4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192F44-18E3-45A0-9426-2D371D903BC8}"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095D1F8A-997F-4389-BF79-A93DEE395F4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192F44-18E3-45A0-9426-2D371D903BC8}"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095D1F8A-997F-4389-BF79-A93DEE395F4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1192F44-18E3-45A0-9426-2D371D903BC8}"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095D1F8A-997F-4389-BF79-A93DEE395F4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1192F44-18E3-45A0-9426-2D371D903BC8}"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095D1F8A-997F-4389-BF79-A93DEE395F41}"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1192F44-18E3-45A0-9426-2D371D903BC8}"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095D1F8A-997F-4389-BF79-A93DEE395F41}"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1192F44-18E3-45A0-9426-2D371D903BC8}"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95D1F8A-997F-4389-BF79-A93DEE395F41}"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1192F44-18E3-45A0-9426-2D371D903BC8}"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095D1F8A-997F-4389-BF79-A93DEE395F4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1192F44-18E3-45A0-9426-2D371D903BC8}"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095D1F8A-997F-4389-BF79-A93DEE395F4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1192F44-18E3-45A0-9426-2D371D903BC8}"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义启小魏楷" panose="02010601030101010101" pitchFamily="2" charset="-122"/>
                <a:ea typeface="义启小魏楷" panose="02010601030101010101" pitchFamily="2" charset="-122"/>
              </a:defRPr>
            </a:lvl1pPr>
          </a:lstStyle>
          <a:p>
            <a:fld id="{095D1F8A-997F-4389-BF79-A93DEE395F41}"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义启小魏楷" panose="02010601030101010101" pitchFamily="2" charset="-122"/>
                <a:ea typeface="义启小魏楷" panose="02010601030101010101" pitchFamily="2"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义启小魏楷" panose="02010601030101010101" pitchFamily="2" charset="-122"/>
                <a:ea typeface="义启小魏楷" panose="02010601030101010101" pitchFamily="2" charset="-122"/>
              </a:defRPr>
            </a:lvl1pPr>
          </a:lstStyle>
          <a:p>
            <a:fld id="{21192F44-18E3-45A0-9426-2D371D903BC8}"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义启小魏楷" panose="02010601030101010101" pitchFamily="2" charset="-122"/>
          <a:ea typeface="义启小魏楷" panose="02010601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义启小魏楷" panose="02010601030101010101" pitchFamily="2" charset="-122"/>
          <a:ea typeface="义启小魏楷" panose="02010601030101010101" pitchFamily="2"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义启小魏楷" panose="02010601030101010101" pitchFamily="2" charset="-122"/>
          <a:ea typeface="义启小魏楷" panose="02010601030101010101" pitchFamily="2"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义启小魏楷" panose="02010601030101010101" pitchFamily="2" charset="-122"/>
          <a:ea typeface="义启小魏楷" panose="02010601030101010101" pitchFamily="2"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义启小魏楷" panose="02010601030101010101" pitchFamily="2" charset="-122"/>
          <a:ea typeface="义启小魏楷" panose="02010601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tags" Target="../tags/tag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2.xml"/><Relationship Id="rId3" Type="http://schemas.openxmlformats.org/officeDocument/2006/relationships/tags" Target="../tags/tag14.xml"/><Relationship Id="rId2" Type="http://schemas.openxmlformats.org/officeDocument/2006/relationships/image" Target="../media/image3.png"/><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2.xml"/><Relationship Id="rId3" Type="http://schemas.openxmlformats.org/officeDocument/2006/relationships/tags" Target="../tags/tag15.xml"/><Relationship Id="rId2" Type="http://schemas.openxmlformats.org/officeDocument/2006/relationships/image" Target="../media/image4.png"/><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2.xml"/><Relationship Id="rId2" Type="http://schemas.openxmlformats.org/officeDocument/2006/relationships/tags" Target="../tags/tag16.xml"/><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2.xml"/><Relationship Id="rId2" Type="http://schemas.openxmlformats.org/officeDocument/2006/relationships/tags" Target="../tags/tag17.xml"/><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14.xml"/><Relationship Id="rId4" Type="http://schemas.openxmlformats.org/officeDocument/2006/relationships/slideLayout" Target="../slideLayouts/slideLayout2.xml"/><Relationship Id="rId3" Type="http://schemas.openxmlformats.org/officeDocument/2006/relationships/tags" Target="../tags/tag18.xml"/><Relationship Id="rId2" Type="http://schemas.openxmlformats.org/officeDocument/2006/relationships/image" Target="../media/image5.png"/><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2.xml"/><Relationship Id="rId2" Type="http://schemas.openxmlformats.org/officeDocument/2006/relationships/tags" Target="../tags/tag19.xml"/><Relationship Id="rId1" Type="http://schemas.openxmlformats.org/officeDocument/2006/relationships/image" Target="../media/image1.png"/></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2.xml"/><Relationship Id="rId3" Type="http://schemas.openxmlformats.org/officeDocument/2006/relationships/tags" Target="../tags/tag20.xml"/><Relationship Id="rId2" Type="http://schemas.openxmlformats.org/officeDocument/2006/relationships/image" Target="../media/image6.png"/><Relationship Id="rId1" Type="http://schemas.openxmlformats.org/officeDocument/2006/relationships/image" Target="../media/image1.png"/></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2.xml"/><Relationship Id="rId3" Type="http://schemas.openxmlformats.org/officeDocument/2006/relationships/tags" Target="../tags/tag21.xml"/><Relationship Id="rId2" Type="http://schemas.openxmlformats.org/officeDocument/2006/relationships/image" Target="../media/image7.png"/><Relationship Id="rId1" Type="http://schemas.openxmlformats.org/officeDocument/2006/relationships/image" Target="../media/image1.png"/></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2.xml"/><Relationship Id="rId3" Type="http://schemas.openxmlformats.org/officeDocument/2006/relationships/tags" Target="../tags/tag22.xml"/><Relationship Id="rId2" Type="http://schemas.openxmlformats.org/officeDocument/2006/relationships/image" Target="../media/image8.png"/><Relationship Id="rId1" Type="http://schemas.openxmlformats.org/officeDocument/2006/relationships/image" Target="../media/image1.png"/></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9.xml"/><Relationship Id="rId4" Type="http://schemas.openxmlformats.org/officeDocument/2006/relationships/slideLayout" Target="../slideLayouts/slideLayout2.xml"/><Relationship Id="rId3" Type="http://schemas.openxmlformats.org/officeDocument/2006/relationships/tags" Target="../tags/tag23.xml"/><Relationship Id="rId2" Type="http://schemas.openxmlformats.org/officeDocument/2006/relationships/image" Target="../media/image9.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tags" Target="../tags/tag2.xml"/><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5" Type="http://schemas.openxmlformats.org/officeDocument/2006/relationships/notesSlide" Target="../notesSlides/notesSlide20.xml"/><Relationship Id="rId4" Type="http://schemas.openxmlformats.org/officeDocument/2006/relationships/slideLayout" Target="../slideLayouts/slideLayout2.xml"/><Relationship Id="rId3" Type="http://schemas.openxmlformats.org/officeDocument/2006/relationships/tags" Target="../tags/tag24.xml"/><Relationship Id="rId2" Type="http://schemas.openxmlformats.org/officeDocument/2006/relationships/image" Target="../media/image10.png"/><Relationship Id="rId1" Type="http://schemas.openxmlformats.org/officeDocument/2006/relationships/image" Target="../media/image1.png"/></Relationships>
</file>

<file path=ppt/slides/_rels/slide21.xml.rels><?xml version="1.0" encoding="UTF-8" standalone="yes"?>
<Relationships xmlns="http://schemas.openxmlformats.org/package/2006/relationships"><Relationship Id="rId5" Type="http://schemas.openxmlformats.org/officeDocument/2006/relationships/notesSlide" Target="../notesSlides/notesSlide21.xml"/><Relationship Id="rId4" Type="http://schemas.openxmlformats.org/officeDocument/2006/relationships/slideLayout" Target="../slideLayouts/slideLayout2.xml"/><Relationship Id="rId3" Type="http://schemas.openxmlformats.org/officeDocument/2006/relationships/tags" Target="../tags/tag25.xml"/><Relationship Id="rId2" Type="http://schemas.openxmlformats.org/officeDocument/2006/relationships/image" Target="../media/image11.png"/><Relationship Id="rId1" Type="http://schemas.openxmlformats.org/officeDocument/2006/relationships/image" Target="../media/image1.png"/></Relationships>
</file>

<file path=ppt/slides/_rels/slide22.xml.rels><?xml version="1.0" encoding="UTF-8" standalone="yes"?>
<Relationships xmlns="http://schemas.openxmlformats.org/package/2006/relationships"><Relationship Id="rId5" Type="http://schemas.openxmlformats.org/officeDocument/2006/relationships/notesSlide" Target="../notesSlides/notesSlide22.xml"/><Relationship Id="rId4" Type="http://schemas.openxmlformats.org/officeDocument/2006/relationships/slideLayout" Target="../slideLayouts/slideLayout2.xml"/><Relationship Id="rId3" Type="http://schemas.openxmlformats.org/officeDocument/2006/relationships/tags" Target="../tags/tag26.xml"/><Relationship Id="rId2" Type="http://schemas.openxmlformats.org/officeDocument/2006/relationships/image" Target="../media/image12.png"/><Relationship Id="rId1" Type="http://schemas.openxmlformats.org/officeDocument/2006/relationships/image" Target="../media/image1.png"/></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23.xml"/><Relationship Id="rId4" Type="http://schemas.openxmlformats.org/officeDocument/2006/relationships/slideLayout" Target="../slideLayouts/slideLayout2.xml"/><Relationship Id="rId3" Type="http://schemas.openxmlformats.org/officeDocument/2006/relationships/tags" Target="../tags/tag27.xml"/><Relationship Id="rId2" Type="http://schemas.openxmlformats.org/officeDocument/2006/relationships/image" Target="../media/image13.png"/><Relationship Id="rId1" Type="http://schemas.openxmlformats.org/officeDocument/2006/relationships/image" Target="../media/image1.png"/></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2.xml"/><Relationship Id="rId2" Type="http://schemas.openxmlformats.org/officeDocument/2006/relationships/tags" Target="../tags/tag28.xml"/><Relationship Id="rId1" Type="http://schemas.openxmlformats.org/officeDocument/2006/relationships/image" Target="../media/image1.png"/></Relationships>
</file>

<file path=ppt/slides/_rels/slide25.xml.rels><?xml version="1.0" encoding="UTF-8" standalone="yes"?>
<Relationships xmlns="http://schemas.openxmlformats.org/package/2006/relationships"><Relationship Id="rId5" Type="http://schemas.openxmlformats.org/officeDocument/2006/relationships/notesSlide" Target="../notesSlides/notesSlide25.xml"/><Relationship Id="rId4" Type="http://schemas.openxmlformats.org/officeDocument/2006/relationships/slideLayout" Target="../slideLayouts/slideLayout2.xml"/><Relationship Id="rId3" Type="http://schemas.openxmlformats.org/officeDocument/2006/relationships/tags" Target="../tags/tag29.xml"/><Relationship Id="rId2" Type="http://schemas.openxmlformats.org/officeDocument/2006/relationships/hyperlink" Target="&#27605;&#35774;&#35270;&#39057;&#65288;&#24102;&#35821;&#38899;&#65289;.mp4" TargetMode="External"/><Relationship Id="rId1" Type="http://schemas.openxmlformats.org/officeDocument/2006/relationships/image" Target="../media/image1.png"/></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1.xml"/><Relationship Id="rId2" Type="http://schemas.openxmlformats.org/officeDocument/2006/relationships/tags" Target="../tags/tag30.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xml"/><Relationship Id="rId2" Type="http://schemas.openxmlformats.org/officeDocument/2006/relationships/tags" Target="../tags/tag3.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tags" Target="../tags/tag4.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2.xml"/><Relationship Id="rId2" Type="http://schemas.openxmlformats.org/officeDocument/2006/relationships/tags" Target="../tags/tag5.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2.xml"/><Relationship Id="rId2" Type="http://schemas.openxmlformats.org/officeDocument/2006/relationships/tags" Target="../tags/tag6.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2.xml"/><Relationship Id="rId3" Type="http://schemas.openxmlformats.org/officeDocument/2006/relationships/tags" Target="../tags/tag7.xml"/><Relationship Id="rId2" Type="http://schemas.openxmlformats.org/officeDocument/2006/relationships/image" Target="../media/image2.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2.xml"/><Relationship Id="rId4" Type="http://schemas.openxmlformats.org/officeDocument/2006/relationships/tags" Target="../tags/tag10.xml"/><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2.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p:cNvSpPr/>
          <p:nvPr/>
        </p:nvSpPr>
        <p:spPr>
          <a:xfrm>
            <a:off x="0" y="999183"/>
            <a:ext cx="12192000" cy="4547215"/>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23" name="文本框 22"/>
          <p:cNvSpPr txBox="1"/>
          <p:nvPr/>
        </p:nvSpPr>
        <p:spPr>
          <a:xfrm>
            <a:off x="3328943" y="4439285"/>
            <a:ext cx="1669778" cy="337185"/>
          </a:xfrm>
          <a:prstGeom prst="rect">
            <a:avLst/>
          </a:prstGeom>
          <a:noFill/>
        </p:spPr>
        <p:txBody>
          <a:bodyPr wrap="square" rtlCol="0">
            <a:spAutoFit/>
          </a:bodyPr>
          <a:lstStyle>
            <a:defPPr>
              <a:defRPr lang="zh-CN"/>
            </a:defPPr>
            <a:lvl1pPr>
              <a:defRPr sz="1400" b="1">
                <a:solidFill>
                  <a:schemeClr val="bg1"/>
                </a:solidFill>
                <a:latin typeface="宋体" panose="02010600030101010101" pitchFamily="2" charset="-122"/>
                <a:ea typeface="宋体" panose="02010600030101010101" pitchFamily="2" charset="-122"/>
                <a:cs typeface="Noto Sans S Chinese Regular" panose="020B0500000000000000" charset="-122"/>
              </a:defRPr>
            </a:lvl1pPr>
          </a:lstStyle>
          <a:p>
            <a:pPr algn="dist"/>
            <a:r>
              <a:rPr lang="zh-CN" altLang="en-US" sz="1600" dirty="0">
                <a:latin typeface="微软雅黑" panose="020B0503020204020204" pitchFamily="34" charset="-122"/>
                <a:ea typeface="微软雅黑" panose="020B0503020204020204" pitchFamily="34" charset="-122"/>
              </a:rPr>
              <a:t>答辩人：胡润豪   </a:t>
            </a:r>
            <a:endParaRPr lang="zh-CN" altLang="en-US" sz="1600" dirty="0">
              <a:latin typeface="微软雅黑" panose="020B0503020204020204" pitchFamily="34" charset="-122"/>
              <a:ea typeface="微软雅黑" panose="020B0503020204020204" pitchFamily="34" charset="-122"/>
              <a:sym typeface="+mn-ea"/>
            </a:endParaRPr>
          </a:p>
        </p:txBody>
      </p:sp>
      <p:sp>
        <p:nvSpPr>
          <p:cNvPr id="14" name="文本框 13"/>
          <p:cNvSpPr txBox="1"/>
          <p:nvPr/>
        </p:nvSpPr>
        <p:spPr>
          <a:xfrm>
            <a:off x="1542415" y="2488565"/>
            <a:ext cx="9418955" cy="768350"/>
          </a:xfrm>
          <a:prstGeom prst="rect">
            <a:avLst/>
          </a:prstGeom>
          <a:noFill/>
        </p:spPr>
        <p:txBody>
          <a:bodyPr wrap="square" rtlCol="0">
            <a:spAutoFit/>
          </a:bodyPr>
          <a:lstStyle/>
          <a:p>
            <a:pPr algn="dist"/>
            <a:r>
              <a:rPr lang="zh-CN" altLang="en-US" sz="4400" b="1" dirty="0">
                <a:solidFill>
                  <a:schemeClr val="bg1"/>
                </a:solidFill>
                <a:latin typeface="微软雅黑" panose="020B0503020204020204" pitchFamily="34" charset="-122"/>
                <a:ea typeface="微软雅黑" panose="020B0503020204020204" pitchFamily="34" charset="-122"/>
              </a:rPr>
              <a:t>基于</a:t>
            </a:r>
            <a:r>
              <a:rPr lang="en-US" altLang="zh-CN" sz="4400" b="1" dirty="0">
                <a:solidFill>
                  <a:schemeClr val="bg1"/>
                </a:solidFill>
                <a:latin typeface="微软雅黑" panose="020B0503020204020204" pitchFamily="34" charset="-122"/>
                <a:ea typeface="微软雅黑" panose="020B0503020204020204" pitchFamily="34" charset="-122"/>
              </a:rPr>
              <a:t>django</a:t>
            </a:r>
            <a:r>
              <a:rPr lang="zh-CN" altLang="en-US" sz="4400" b="1" dirty="0">
                <a:solidFill>
                  <a:schemeClr val="bg1"/>
                </a:solidFill>
                <a:latin typeface="微软雅黑" panose="020B0503020204020204" pitchFamily="34" charset="-122"/>
                <a:ea typeface="微软雅黑" panose="020B0503020204020204" pitchFamily="34" charset="-122"/>
              </a:rPr>
              <a:t>的智能商城设计与开发</a:t>
            </a:r>
            <a:endParaRPr lang="zh-CN" altLang="en-US" sz="4400" b="1" dirty="0">
              <a:solidFill>
                <a:schemeClr val="bg1"/>
              </a:solidFill>
              <a:latin typeface="微软雅黑" panose="020B0503020204020204" pitchFamily="34" charset="-122"/>
              <a:ea typeface="微软雅黑" panose="020B0503020204020204" pitchFamily="34" charset="-122"/>
            </a:endParaRPr>
          </a:p>
        </p:txBody>
      </p:sp>
      <p:pic>
        <p:nvPicPr>
          <p:cNvPr id="3" name="图片 2" descr="logo_school"/>
          <p:cNvPicPr>
            <a:picLocks noChangeAspect="1"/>
          </p:cNvPicPr>
          <p:nvPr/>
        </p:nvPicPr>
        <p:blipFill>
          <a:blip r:embed="rId1"/>
          <a:stretch>
            <a:fillRect/>
          </a:stretch>
        </p:blipFill>
        <p:spPr>
          <a:xfrm>
            <a:off x="10066020" y="168910"/>
            <a:ext cx="1838960" cy="436245"/>
          </a:xfrm>
          <a:prstGeom prst="rect">
            <a:avLst/>
          </a:prstGeom>
        </p:spPr>
      </p:pic>
      <p:sp>
        <p:nvSpPr>
          <p:cNvPr id="2" name="文本框 1"/>
          <p:cNvSpPr txBox="1"/>
          <p:nvPr/>
        </p:nvSpPr>
        <p:spPr>
          <a:xfrm>
            <a:off x="6604770" y="4439285"/>
            <a:ext cx="1920922" cy="337185"/>
          </a:xfrm>
          <a:prstGeom prst="rect">
            <a:avLst/>
          </a:prstGeom>
          <a:noFill/>
        </p:spPr>
        <p:txBody>
          <a:bodyPr wrap="square" rtlCol="0">
            <a:spAutoFit/>
          </a:bodyPr>
          <a:lstStyle/>
          <a:p>
            <a:pPr algn="dist"/>
            <a:r>
              <a:rPr lang="zh-CN" altLang="en-US" sz="1600" b="1" dirty="0">
                <a:solidFill>
                  <a:schemeClr val="bg1"/>
                </a:solidFill>
                <a:latin typeface="微软雅黑" panose="020B0503020204020204" pitchFamily="34" charset="-122"/>
                <a:ea typeface="微软雅黑" panose="020B0503020204020204" pitchFamily="34" charset="-122"/>
              </a:rPr>
              <a:t>指导老师：李想 </a:t>
            </a:r>
            <a:endParaRPr lang="zh-CN" altLang="en-US" sz="1600" b="1" dirty="0">
              <a:solidFill>
                <a:schemeClr val="bg1"/>
              </a:solidFill>
              <a:latin typeface="微软雅黑" panose="020B0503020204020204" pitchFamily="34" charset="-122"/>
              <a:ea typeface="微软雅黑" panose="020B0503020204020204" pitchFamily="34" charset="-122"/>
              <a:sym typeface="+mn-ea"/>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4000" advTm="0"/>
    </mc:Choice>
    <mc:Fallback>
      <p:transition spd="slow" advTm="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676910"/>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13" name="Freeform 222"/>
          <p:cNvSpPr>
            <a:spLocks noChangeArrowheads="1"/>
          </p:cNvSpPr>
          <p:nvPr/>
        </p:nvSpPr>
        <p:spPr bwMode="auto">
          <a:xfrm rot="1489301">
            <a:off x="9669019" y="3995232"/>
            <a:ext cx="421486" cy="412881"/>
          </a:xfrm>
          <a:custGeom>
            <a:avLst/>
            <a:gdLst>
              <a:gd name="T0" fmla="*/ 186 w 216"/>
              <a:gd name="T1" fmla="*/ 0 h 210"/>
              <a:gd name="T2" fmla="*/ 29 w 216"/>
              <a:gd name="T3" fmla="*/ 0 h 210"/>
              <a:gd name="T4" fmla="*/ 29 w 216"/>
              <a:gd name="T5" fmla="*/ 0 h 210"/>
              <a:gd name="T6" fmla="*/ 0 w 216"/>
              <a:gd name="T7" fmla="*/ 29 h 210"/>
              <a:gd name="T8" fmla="*/ 0 w 216"/>
              <a:gd name="T9" fmla="*/ 136 h 210"/>
              <a:gd name="T10" fmla="*/ 0 w 216"/>
              <a:gd name="T11" fmla="*/ 136 h 210"/>
              <a:gd name="T12" fmla="*/ 29 w 216"/>
              <a:gd name="T13" fmla="*/ 165 h 210"/>
              <a:gd name="T14" fmla="*/ 32 w 216"/>
              <a:gd name="T15" fmla="*/ 165 h 210"/>
              <a:gd name="T16" fmla="*/ 32 w 216"/>
              <a:gd name="T17" fmla="*/ 209 h 210"/>
              <a:gd name="T18" fmla="*/ 96 w 216"/>
              <a:gd name="T19" fmla="*/ 165 h 210"/>
              <a:gd name="T20" fmla="*/ 186 w 216"/>
              <a:gd name="T21" fmla="*/ 165 h 210"/>
              <a:gd name="T22" fmla="*/ 186 w 216"/>
              <a:gd name="T23" fmla="*/ 165 h 210"/>
              <a:gd name="T24" fmla="*/ 215 w 216"/>
              <a:gd name="T25" fmla="*/ 136 h 210"/>
              <a:gd name="T26" fmla="*/ 215 w 216"/>
              <a:gd name="T27" fmla="*/ 29 h 210"/>
              <a:gd name="T28" fmla="*/ 215 w 216"/>
              <a:gd name="T29" fmla="*/ 29 h 210"/>
              <a:gd name="T30" fmla="*/ 186 w 216"/>
              <a:gd name="T31" fmla="*/ 0 h 210"/>
              <a:gd name="T32" fmla="*/ 207 w 216"/>
              <a:gd name="T33" fmla="*/ 136 h 210"/>
              <a:gd name="T34" fmla="*/ 207 w 216"/>
              <a:gd name="T35" fmla="*/ 136 h 210"/>
              <a:gd name="T36" fmla="*/ 186 w 216"/>
              <a:gd name="T37" fmla="*/ 157 h 210"/>
              <a:gd name="T38" fmla="*/ 93 w 216"/>
              <a:gd name="T39" fmla="*/ 157 h 210"/>
              <a:gd name="T40" fmla="*/ 40 w 216"/>
              <a:gd name="T41" fmla="*/ 193 h 210"/>
              <a:gd name="T42" fmla="*/ 41 w 216"/>
              <a:gd name="T43" fmla="*/ 157 h 210"/>
              <a:gd name="T44" fmla="*/ 29 w 216"/>
              <a:gd name="T45" fmla="*/ 157 h 210"/>
              <a:gd name="T46" fmla="*/ 29 w 216"/>
              <a:gd name="T47" fmla="*/ 157 h 210"/>
              <a:gd name="T48" fmla="*/ 8 w 216"/>
              <a:gd name="T49" fmla="*/ 136 h 210"/>
              <a:gd name="T50" fmla="*/ 8 w 216"/>
              <a:gd name="T51" fmla="*/ 29 h 210"/>
              <a:gd name="T52" fmla="*/ 8 w 216"/>
              <a:gd name="T53" fmla="*/ 29 h 210"/>
              <a:gd name="T54" fmla="*/ 29 w 216"/>
              <a:gd name="T55" fmla="*/ 8 h 210"/>
              <a:gd name="T56" fmla="*/ 186 w 216"/>
              <a:gd name="T57" fmla="*/ 8 h 210"/>
              <a:gd name="T58" fmla="*/ 186 w 216"/>
              <a:gd name="T59" fmla="*/ 8 h 210"/>
              <a:gd name="T60" fmla="*/ 207 w 216"/>
              <a:gd name="T61" fmla="*/ 29 h 210"/>
              <a:gd name="T62" fmla="*/ 207 w 216"/>
              <a:gd name="T63" fmla="*/ 136 h 210"/>
              <a:gd name="T64" fmla="*/ 78 w 216"/>
              <a:gd name="T65" fmla="*/ 80 h 210"/>
              <a:gd name="T66" fmla="*/ 78 w 216"/>
              <a:gd name="T67" fmla="*/ 80 h 210"/>
              <a:gd name="T68" fmla="*/ 57 w 216"/>
              <a:gd name="T69" fmla="*/ 88 h 210"/>
              <a:gd name="T70" fmla="*/ 57 w 216"/>
              <a:gd name="T71" fmla="*/ 88 h 210"/>
              <a:gd name="T72" fmla="*/ 65 w 216"/>
              <a:gd name="T73" fmla="*/ 67 h 210"/>
              <a:gd name="T74" fmla="*/ 65 w 216"/>
              <a:gd name="T75" fmla="*/ 67 h 210"/>
              <a:gd name="T76" fmla="*/ 78 w 216"/>
              <a:gd name="T77" fmla="*/ 80 h 210"/>
              <a:gd name="T78" fmla="*/ 120 w 216"/>
              <a:gd name="T79" fmla="*/ 80 h 210"/>
              <a:gd name="T80" fmla="*/ 120 w 216"/>
              <a:gd name="T81" fmla="*/ 80 h 210"/>
              <a:gd name="T82" fmla="*/ 99 w 216"/>
              <a:gd name="T83" fmla="*/ 88 h 210"/>
              <a:gd name="T84" fmla="*/ 99 w 216"/>
              <a:gd name="T85" fmla="*/ 88 h 210"/>
              <a:gd name="T86" fmla="*/ 108 w 216"/>
              <a:gd name="T87" fmla="*/ 67 h 210"/>
              <a:gd name="T88" fmla="*/ 108 w 216"/>
              <a:gd name="T89" fmla="*/ 67 h 210"/>
              <a:gd name="T90" fmla="*/ 120 w 216"/>
              <a:gd name="T91" fmla="*/ 80 h 210"/>
              <a:gd name="T92" fmla="*/ 162 w 216"/>
              <a:gd name="T93" fmla="*/ 81 h 210"/>
              <a:gd name="T94" fmla="*/ 162 w 216"/>
              <a:gd name="T95" fmla="*/ 81 h 210"/>
              <a:gd name="T96" fmla="*/ 141 w 216"/>
              <a:gd name="T97" fmla="*/ 90 h 210"/>
              <a:gd name="T98" fmla="*/ 141 w 216"/>
              <a:gd name="T99" fmla="*/ 90 h 210"/>
              <a:gd name="T100" fmla="*/ 150 w 216"/>
              <a:gd name="T101" fmla="*/ 69 h 210"/>
              <a:gd name="T102" fmla="*/ 150 w 216"/>
              <a:gd name="T103" fmla="*/ 69 h 210"/>
              <a:gd name="T104" fmla="*/ 162 w 216"/>
              <a:gd name="T105" fmla="*/ 81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210">
                <a:moveTo>
                  <a:pt x="186" y="0"/>
                </a:moveTo>
                <a:lnTo>
                  <a:pt x="29" y="0"/>
                </a:lnTo>
                <a:lnTo>
                  <a:pt x="29" y="0"/>
                </a:lnTo>
                <a:cubicBezTo>
                  <a:pt x="13" y="0"/>
                  <a:pt x="0" y="13"/>
                  <a:pt x="0" y="29"/>
                </a:cubicBezTo>
                <a:lnTo>
                  <a:pt x="0" y="136"/>
                </a:lnTo>
                <a:lnTo>
                  <a:pt x="0" y="136"/>
                </a:lnTo>
                <a:cubicBezTo>
                  <a:pt x="0" y="152"/>
                  <a:pt x="13" y="165"/>
                  <a:pt x="29" y="165"/>
                </a:cubicBezTo>
                <a:lnTo>
                  <a:pt x="32" y="165"/>
                </a:lnTo>
                <a:lnTo>
                  <a:pt x="32" y="209"/>
                </a:lnTo>
                <a:lnTo>
                  <a:pt x="96" y="165"/>
                </a:lnTo>
                <a:lnTo>
                  <a:pt x="186" y="165"/>
                </a:lnTo>
                <a:lnTo>
                  <a:pt x="186" y="165"/>
                </a:lnTo>
                <a:cubicBezTo>
                  <a:pt x="202" y="165"/>
                  <a:pt x="215" y="152"/>
                  <a:pt x="215" y="136"/>
                </a:cubicBezTo>
                <a:lnTo>
                  <a:pt x="215" y="29"/>
                </a:lnTo>
                <a:lnTo>
                  <a:pt x="215" y="29"/>
                </a:lnTo>
                <a:cubicBezTo>
                  <a:pt x="215" y="13"/>
                  <a:pt x="202" y="0"/>
                  <a:pt x="186" y="0"/>
                </a:cubicBezTo>
                <a:close/>
                <a:moveTo>
                  <a:pt x="207" y="136"/>
                </a:moveTo>
                <a:lnTo>
                  <a:pt x="207" y="136"/>
                </a:lnTo>
                <a:cubicBezTo>
                  <a:pt x="207" y="147"/>
                  <a:pt x="198" y="157"/>
                  <a:pt x="186" y="157"/>
                </a:cubicBezTo>
                <a:lnTo>
                  <a:pt x="93" y="157"/>
                </a:lnTo>
                <a:lnTo>
                  <a:pt x="40" y="193"/>
                </a:lnTo>
                <a:lnTo>
                  <a:pt x="41" y="157"/>
                </a:lnTo>
                <a:lnTo>
                  <a:pt x="29" y="157"/>
                </a:lnTo>
                <a:lnTo>
                  <a:pt x="29" y="157"/>
                </a:lnTo>
                <a:cubicBezTo>
                  <a:pt x="17" y="157"/>
                  <a:pt x="8" y="147"/>
                  <a:pt x="8" y="136"/>
                </a:cubicBezTo>
                <a:lnTo>
                  <a:pt x="8" y="29"/>
                </a:lnTo>
                <a:lnTo>
                  <a:pt x="8" y="29"/>
                </a:lnTo>
                <a:cubicBezTo>
                  <a:pt x="8" y="17"/>
                  <a:pt x="17" y="8"/>
                  <a:pt x="29" y="8"/>
                </a:cubicBezTo>
                <a:lnTo>
                  <a:pt x="186" y="8"/>
                </a:lnTo>
                <a:lnTo>
                  <a:pt x="186" y="8"/>
                </a:lnTo>
                <a:cubicBezTo>
                  <a:pt x="198" y="8"/>
                  <a:pt x="207" y="17"/>
                  <a:pt x="207" y="29"/>
                </a:cubicBezTo>
                <a:lnTo>
                  <a:pt x="207" y="136"/>
                </a:lnTo>
                <a:close/>
                <a:moveTo>
                  <a:pt x="78" y="80"/>
                </a:moveTo>
                <a:lnTo>
                  <a:pt x="78" y="80"/>
                </a:lnTo>
                <a:cubicBezTo>
                  <a:pt x="78" y="91"/>
                  <a:pt x="65" y="97"/>
                  <a:pt x="57" y="88"/>
                </a:cubicBezTo>
                <a:lnTo>
                  <a:pt x="57" y="88"/>
                </a:lnTo>
                <a:cubicBezTo>
                  <a:pt x="49" y="81"/>
                  <a:pt x="54" y="67"/>
                  <a:pt x="65" y="67"/>
                </a:cubicBezTo>
                <a:lnTo>
                  <a:pt x="65" y="67"/>
                </a:lnTo>
                <a:cubicBezTo>
                  <a:pt x="72" y="67"/>
                  <a:pt x="78" y="73"/>
                  <a:pt x="78" y="80"/>
                </a:cubicBezTo>
                <a:close/>
                <a:moveTo>
                  <a:pt x="120" y="80"/>
                </a:moveTo>
                <a:lnTo>
                  <a:pt x="120" y="80"/>
                </a:lnTo>
                <a:cubicBezTo>
                  <a:pt x="120" y="91"/>
                  <a:pt x="107" y="97"/>
                  <a:pt x="99" y="88"/>
                </a:cubicBezTo>
                <a:lnTo>
                  <a:pt x="99" y="88"/>
                </a:lnTo>
                <a:cubicBezTo>
                  <a:pt x="91" y="81"/>
                  <a:pt x="97" y="67"/>
                  <a:pt x="108" y="67"/>
                </a:cubicBezTo>
                <a:lnTo>
                  <a:pt x="108" y="67"/>
                </a:lnTo>
                <a:cubicBezTo>
                  <a:pt x="114" y="67"/>
                  <a:pt x="120" y="73"/>
                  <a:pt x="120" y="80"/>
                </a:cubicBezTo>
                <a:close/>
                <a:moveTo>
                  <a:pt x="162" y="81"/>
                </a:moveTo>
                <a:lnTo>
                  <a:pt x="162" y="81"/>
                </a:lnTo>
                <a:cubicBezTo>
                  <a:pt x="162" y="93"/>
                  <a:pt x="149" y="98"/>
                  <a:pt x="141" y="90"/>
                </a:cubicBezTo>
                <a:lnTo>
                  <a:pt x="141" y="90"/>
                </a:lnTo>
                <a:cubicBezTo>
                  <a:pt x="133" y="82"/>
                  <a:pt x="138" y="69"/>
                  <a:pt x="150" y="69"/>
                </a:cubicBezTo>
                <a:lnTo>
                  <a:pt x="150" y="69"/>
                </a:lnTo>
                <a:cubicBezTo>
                  <a:pt x="156" y="69"/>
                  <a:pt x="162" y="74"/>
                  <a:pt x="162" y="81"/>
                </a:cubicBezTo>
                <a:close/>
              </a:path>
            </a:pathLst>
          </a:custGeom>
          <a:solidFill>
            <a:schemeClr val="bg1"/>
          </a:solidFill>
          <a:ln>
            <a:noFill/>
          </a:ln>
          <a:effectLst/>
        </p:spPr>
        <p:txBody>
          <a:bodyPr wrap="none" anchor="ctr"/>
          <a:lstStyle/>
          <a:p>
            <a:endParaRPr lang="en-US" sz="2365" dirty="0">
              <a:latin typeface="义启小魏楷" panose="02010601030101010101" pitchFamily="2" charset="-122"/>
            </a:endParaRPr>
          </a:p>
        </p:txBody>
      </p:sp>
      <p:pic>
        <p:nvPicPr>
          <p:cNvPr id="6" name="图片 5" descr="logo_school"/>
          <p:cNvPicPr>
            <a:picLocks noChangeAspect="1"/>
          </p:cNvPicPr>
          <p:nvPr/>
        </p:nvPicPr>
        <p:blipFill>
          <a:blip r:embed="rId1"/>
          <a:stretch>
            <a:fillRect/>
          </a:stretch>
        </p:blipFill>
        <p:spPr>
          <a:xfrm>
            <a:off x="10066020" y="168910"/>
            <a:ext cx="1838960" cy="436245"/>
          </a:xfrm>
          <a:prstGeom prst="rect">
            <a:avLst/>
          </a:prstGeom>
        </p:spPr>
      </p:pic>
      <p:sp>
        <p:nvSpPr>
          <p:cNvPr id="14" name="TextBox 76"/>
          <p:cNvSpPr txBox="1"/>
          <p:nvPr/>
        </p:nvSpPr>
        <p:spPr>
          <a:xfrm>
            <a:off x="291465" y="187325"/>
            <a:ext cx="3893185" cy="398780"/>
          </a:xfrm>
          <a:prstGeom prst="rect">
            <a:avLst/>
          </a:prstGeom>
          <a:noFill/>
        </p:spPr>
        <p:txBody>
          <a:bodyPr wrap="square" rtlCol="0">
            <a:spAutoFit/>
          </a:bodyPr>
          <a:lstStyle/>
          <a:p>
            <a:pPr algn="dist"/>
            <a:r>
              <a:rPr lang="en-US" altLang="zh-CN" sz="2000" dirty="0">
                <a:solidFill>
                  <a:schemeClr val="bg1"/>
                </a:solidFill>
                <a:latin typeface="微软雅黑" panose="020B0503020204020204" pitchFamily="34" charset="-122"/>
                <a:ea typeface="微软雅黑" panose="020B0503020204020204" pitchFamily="34" charset="-122"/>
              </a:rPr>
              <a:t>Django</a:t>
            </a:r>
            <a:r>
              <a:rPr lang="zh-CN" altLang="en-US" sz="2000" dirty="0">
                <a:solidFill>
                  <a:schemeClr val="bg1"/>
                </a:solidFill>
                <a:latin typeface="微软雅黑" panose="020B0503020204020204" pitchFamily="34" charset="-122"/>
                <a:ea typeface="微软雅黑" panose="020B0503020204020204" pitchFamily="34" charset="-122"/>
              </a:rPr>
              <a:t>框架</a:t>
            </a:r>
            <a:r>
              <a:rPr lang="en-US" altLang="zh-CN" sz="2000" dirty="0">
                <a:solidFill>
                  <a:schemeClr val="bg1"/>
                </a:solidFill>
                <a:latin typeface="微软雅黑" panose="020B0503020204020204" pitchFamily="34" charset="-122"/>
                <a:ea typeface="微软雅黑" panose="020B0503020204020204" pitchFamily="34" charset="-122"/>
              </a:rPr>
              <a:t>—</a:t>
            </a:r>
            <a:r>
              <a:rPr lang="zh-CN" altLang="en-US" sz="2000" dirty="0">
                <a:solidFill>
                  <a:schemeClr val="bg1"/>
                </a:solidFill>
                <a:latin typeface="微软雅黑" panose="020B0503020204020204" pitchFamily="34" charset="-122"/>
                <a:ea typeface="微软雅黑" panose="020B0503020204020204" pitchFamily="34" charset="-122"/>
              </a:rPr>
              <a:t>提供了实验思路</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3069590" y="1209675"/>
            <a:ext cx="6052820" cy="521970"/>
          </a:xfrm>
          <a:prstGeom prst="rect">
            <a:avLst/>
          </a:prstGeom>
          <a:noFill/>
        </p:spPr>
        <p:txBody>
          <a:bodyPr wrap="square" rtlCol="0">
            <a:spAutoFit/>
          </a:bodyPr>
          <a:lstStyle/>
          <a:p>
            <a:pPr algn="dist"/>
            <a:r>
              <a:rPr lang="en-US" altLang="zh-CN" sz="2800" b="1">
                <a:ea typeface="+mn-lt"/>
                <a:cs typeface="+mn-lt"/>
                <a:sym typeface="+mn-ea"/>
              </a:rPr>
              <a:t>Django</a:t>
            </a:r>
            <a:r>
              <a:rPr lang="zh-CN" altLang="en-US" sz="2800" b="1">
                <a:ea typeface="+mn-lt"/>
                <a:cs typeface="+mn-lt"/>
                <a:sym typeface="+mn-ea"/>
              </a:rPr>
              <a:t>框架由</a:t>
            </a:r>
            <a:r>
              <a:rPr lang="en-US" altLang="zh-CN" sz="2800" b="1">
                <a:ea typeface="+mn-lt"/>
                <a:cs typeface="+mn-lt"/>
                <a:sym typeface="+mn-ea"/>
              </a:rPr>
              <a:t>MTV</a:t>
            </a:r>
            <a:r>
              <a:rPr lang="zh-CN" altLang="en-US" sz="2800" b="1">
                <a:ea typeface="+mn-lt"/>
                <a:cs typeface="+mn-lt"/>
                <a:sym typeface="+mn-ea"/>
              </a:rPr>
              <a:t>三层结构组成。</a:t>
            </a:r>
            <a:endParaRPr lang="zh-CN" altLang="en-US" sz="2800" b="1">
              <a:ea typeface="+mn-lt"/>
              <a:cs typeface="+mn-lt"/>
              <a:sym typeface="+mn-ea"/>
            </a:endParaRPr>
          </a:p>
        </p:txBody>
      </p:sp>
      <p:pic>
        <p:nvPicPr>
          <p:cNvPr id="2" name="图片 -2147482533"/>
          <p:cNvPicPr>
            <a:picLocks noChangeAspect="1"/>
          </p:cNvPicPr>
          <p:nvPr/>
        </p:nvPicPr>
        <p:blipFill>
          <a:blip r:embed="rId2"/>
          <a:stretch>
            <a:fillRect/>
          </a:stretch>
        </p:blipFill>
        <p:spPr>
          <a:xfrm>
            <a:off x="1398905" y="1979295"/>
            <a:ext cx="9394190" cy="3566160"/>
          </a:xfrm>
          <a:prstGeom prst="rect">
            <a:avLst/>
          </a:prstGeom>
          <a:noFill/>
          <a:ln w="9525">
            <a:noFill/>
          </a:ln>
        </p:spPr>
      </p:pic>
      <p:sp>
        <p:nvSpPr>
          <p:cNvPr id="5" name="文本框 4"/>
          <p:cNvSpPr txBox="1"/>
          <p:nvPr/>
        </p:nvSpPr>
        <p:spPr>
          <a:xfrm>
            <a:off x="3768090" y="5545455"/>
            <a:ext cx="4043680" cy="368300"/>
          </a:xfrm>
          <a:prstGeom prst="rect">
            <a:avLst/>
          </a:prstGeom>
          <a:noFill/>
        </p:spPr>
        <p:txBody>
          <a:bodyPr wrap="none" rtlCol="0">
            <a:spAutoFit/>
          </a:bodyPr>
          <a:p>
            <a:pPr algn="l"/>
            <a:r>
              <a:rPr lang="zh-CN" altLang="en-US"/>
              <a:t>图</a:t>
            </a:r>
            <a:r>
              <a:rPr lang="en-US" altLang="zh-CN"/>
              <a:t>2 </a:t>
            </a:r>
            <a:r>
              <a:t>Model-Template-View(MTV）</a:t>
            </a:r>
            <a:r>
              <a:rPr lang="zh-CN"/>
              <a:t>框架</a:t>
            </a:r>
            <a:endParaRPr lang="zh-CN"/>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0">
        <p:pull/>
      </p:transition>
    </mc:Choice>
    <mc:Fallback>
      <p:transition spd="slow" advTm="0">
        <p:pull/>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676910"/>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13" name="Freeform 222"/>
          <p:cNvSpPr>
            <a:spLocks noChangeArrowheads="1"/>
          </p:cNvSpPr>
          <p:nvPr/>
        </p:nvSpPr>
        <p:spPr bwMode="auto">
          <a:xfrm rot="1489301">
            <a:off x="9669019" y="3995232"/>
            <a:ext cx="421486" cy="412881"/>
          </a:xfrm>
          <a:custGeom>
            <a:avLst/>
            <a:gdLst>
              <a:gd name="T0" fmla="*/ 186 w 216"/>
              <a:gd name="T1" fmla="*/ 0 h 210"/>
              <a:gd name="T2" fmla="*/ 29 w 216"/>
              <a:gd name="T3" fmla="*/ 0 h 210"/>
              <a:gd name="T4" fmla="*/ 29 w 216"/>
              <a:gd name="T5" fmla="*/ 0 h 210"/>
              <a:gd name="T6" fmla="*/ 0 w 216"/>
              <a:gd name="T7" fmla="*/ 29 h 210"/>
              <a:gd name="T8" fmla="*/ 0 w 216"/>
              <a:gd name="T9" fmla="*/ 136 h 210"/>
              <a:gd name="T10" fmla="*/ 0 w 216"/>
              <a:gd name="T11" fmla="*/ 136 h 210"/>
              <a:gd name="T12" fmla="*/ 29 w 216"/>
              <a:gd name="T13" fmla="*/ 165 h 210"/>
              <a:gd name="T14" fmla="*/ 32 w 216"/>
              <a:gd name="T15" fmla="*/ 165 h 210"/>
              <a:gd name="T16" fmla="*/ 32 w 216"/>
              <a:gd name="T17" fmla="*/ 209 h 210"/>
              <a:gd name="T18" fmla="*/ 96 w 216"/>
              <a:gd name="T19" fmla="*/ 165 h 210"/>
              <a:gd name="T20" fmla="*/ 186 w 216"/>
              <a:gd name="T21" fmla="*/ 165 h 210"/>
              <a:gd name="T22" fmla="*/ 186 w 216"/>
              <a:gd name="T23" fmla="*/ 165 h 210"/>
              <a:gd name="T24" fmla="*/ 215 w 216"/>
              <a:gd name="T25" fmla="*/ 136 h 210"/>
              <a:gd name="T26" fmla="*/ 215 w 216"/>
              <a:gd name="T27" fmla="*/ 29 h 210"/>
              <a:gd name="T28" fmla="*/ 215 w 216"/>
              <a:gd name="T29" fmla="*/ 29 h 210"/>
              <a:gd name="T30" fmla="*/ 186 w 216"/>
              <a:gd name="T31" fmla="*/ 0 h 210"/>
              <a:gd name="T32" fmla="*/ 207 w 216"/>
              <a:gd name="T33" fmla="*/ 136 h 210"/>
              <a:gd name="T34" fmla="*/ 207 w 216"/>
              <a:gd name="T35" fmla="*/ 136 h 210"/>
              <a:gd name="T36" fmla="*/ 186 w 216"/>
              <a:gd name="T37" fmla="*/ 157 h 210"/>
              <a:gd name="T38" fmla="*/ 93 w 216"/>
              <a:gd name="T39" fmla="*/ 157 h 210"/>
              <a:gd name="T40" fmla="*/ 40 w 216"/>
              <a:gd name="T41" fmla="*/ 193 h 210"/>
              <a:gd name="T42" fmla="*/ 41 w 216"/>
              <a:gd name="T43" fmla="*/ 157 h 210"/>
              <a:gd name="T44" fmla="*/ 29 w 216"/>
              <a:gd name="T45" fmla="*/ 157 h 210"/>
              <a:gd name="T46" fmla="*/ 29 w 216"/>
              <a:gd name="T47" fmla="*/ 157 h 210"/>
              <a:gd name="T48" fmla="*/ 8 w 216"/>
              <a:gd name="T49" fmla="*/ 136 h 210"/>
              <a:gd name="T50" fmla="*/ 8 w 216"/>
              <a:gd name="T51" fmla="*/ 29 h 210"/>
              <a:gd name="T52" fmla="*/ 8 w 216"/>
              <a:gd name="T53" fmla="*/ 29 h 210"/>
              <a:gd name="T54" fmla="*/ 29 w 216"/>
              <a:gd name="T55" fmla="*/ 8 h 210"/>
              <a:gd name="T56" fmla="*/ 186 w 216"/>
              <a:gd name="T57" fmla="*/ 8 h 210"/>
              <a:gd name="T58" fmla="*/ 186 w 216"/>
              <a:gd name="T59" fmla="*/ 8 h 210"/>
              <a:gd name="T60" fmla="*/ 207 w 216"/>
              <a:gd name="T61" fmla="*/ 29 h 210"/>
              <a:gd name="T62" fmla="*/ 207 w 216"/>
              <a:gd name="T63" fmla="*/ 136 h 210"/>
              <a:gd name="T64" fmla="*/ 78 w 216"/>
              <a:gd name="T65" fmla="*/ 80 h 210"/>
              <a:gd name="T66" fmla="*/ 78 w 216"/>
              <a:gd name="T67" fmla="*/ 80 h 210"/>
              <a:gd name="T68" fmla="*/ 57 w 216"/>
              <a:gd name="T69" fmla="*/ 88 h 210"/>
              <a:gd name="T70" fmla="*/ 57 w 216"/>
              <a:gd name="T71" fmla="*/ 88 h 210"/>
              <a:gd name="T72" fmla="*/ 65 w 216"/>
              <a:gd name="T73" fmla="*/ 67 h 210"/>
              <a:gd name="T74" fmla="*/ 65 w 216"/>
              <a:gd name="T75" fmla="*/ 67 h 210"/>
              <a:gd name="T76" fmla="*/ 78 w 216"/>
              <a:gd name="T77" fmla="*/ 80 h 210"/>
              <a:gd name="T78" fmla="*/ 120 w 216"/>
              <a:gd name="T79" fmla="*/ 80 h 210"/>
              <a:gd name="T80" fmla="*/ 120 w 216"/>
              <a:gd name="T81" fmla="*/ 80 h 210"/>
              <a:gd name="T82" fmla="*/ 99 w 216"/>
              <a:gd name="T83" fmla="*/ 88 h 210"/>
              <a:gd name="T84" fmla="*/ 99 w 216"/>
              <a:gd name="T85" fmla="*/ 88 h 210"/>
              <a:gd name="T86" fmla="*/ 108 w 216"/>
              <a:gd name="T87" fmla="*/ 67 h 210"/>
              <a:gd name="T88" fmla="*/ 108 w 216"/>
              <a:gd name="T89" fmla="*/ 67 h 210"/>
              <a:gd name="T90" fmla="*/ 120 w 216"/>
              <a:gd name="T91" fmla="*/ 80 h 210"/>
              <a:gd name="T92" fmla="*/ 162 w 216"/>
              <a:gd name="T93" fmla="*/ 81 h 210"/>
              <a:gd name="T94" fmla="*/ 162 w 216"/>
              <a:gd name="T95" fmla="*/ 81 h 210"/>
              <a:gd name="T96" fmla="*/ 141 w 216"/>
              <a:gd name="T97" fmla="*/ 90 h 210"/>
              <a:gd name="T98" fmla="*/ 141 w 216"/>
              <a:gd name="T99" fmla="*/ 90 h 210"/>
              <a:gd name="T100" fmla="*/ 150 w 216"/>
              <a:gd name="T101" fmla="*/ 69 h 210"/>
              <a:gd name="T102" fmla="*/ 150 w 216"/>
              <a:gd name="T103" fmla="*/ 69 h 210"/>
              <a:gd name="T104" fmla="*/ 162 w 216"/>
              <a:gd name="T105" fmla="*/ 81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210">
                <a:moveTo>
                  <a:pt x="186" y="0"/>
                </a:moveTo>
                <a:lnTo>
                  <a:pt x="29" y="0"/>
                </a:lnTo>
                <a:lnTo>
                  <a:pt x="29" y="0"/>
                </a:lnTo>
                <a:cubicBezTo>
                  <a:pt x="13" y="0"/>
                  <a:pt x="0" y="13"/>
                  <a:pt x="0" y="29"/>
                </a:cubicBezTo>
                <a:lnTo>
                  <a:pt x="0" y="136"/>
                </a:lnTo>
                <a:lnTo>
                  <a:pt x="0" y="136"/>
                </a:lnTo>
                <a:cubicBezTo>
                  <a:pt x="0" y="152"/>
                  <a:pt x="13" y="165"/>
                  <a:pt x="29" y="165"/>
                </a:cubicBezTo>
                <a:lnTo>
                  <a:pt x="32" y="165"/>
                </a:lnTo>
                <a:lnTo>
                  <a:pt x="32" y="209"/>
                </a:lnTo>
                <a:lnTo>
                  <a:pt x="96" y="165"/>
                </a:lnTo>
                <a:lnTo>
                  <a:pt x="186" y="165"/>
                </a:lnTo>
                <a:lnTo>
                  <a:pt x="186" y="165"/>
                </a:lnTo>
                <a:cubicBezTo>
                  <a:pt x="202" y="165"/>
                  <a:pt x="215" y="152"/>
                  <a:pt x="215" y="136"/>
                </a:cubicBezTo>
                <a:lnTo>
                  <a:pt x="215" y="29"/>
                </a:lnTo>
                <a:lnTo>
                  <a:pt x="215" y="29"/>
                </a:lnTo>
                <a:cubicBezTo>
                  <a:pt x="215" y="13"/>
                  <a:pt x="202" y="0"/>
                  <a:pt x="186" y="0"/>
                </a:cubicBezTo>
                <a:close/>
                <a:moveTo>
                  <a:pt x="207" y="136"/>
                </a:moveTo>
                <a:lnTo>
                  <a:pt x="207" y="136"/>
                </a:lnTo>
                <a:cubicBezTo>
                  <a:pt x="207" y="147"/>
                  <a:pt x="198" y="157"/>
                  <a:pt x="186" y="157"/>
                </a:cubicBezTo>
                <a:lnTo>
                  <a:pt x="93" y="157"/>
                </a:lnTo>
                <a:lnTo>
                  <a:pt x="40" y="193"/>
                </a:lnTo>
                <a:lnTo>
                  <a:pt x="41" y="157"/>
                </a:lnTo>
                <a:lnTo>
                  <a:pt x="29" y="157"/>
                </a:lnTo>
                <a:lnTo>
                  <a:pt x="29" y="157"/>
                </a:lnTo>
                <a:cubicBezTo>
                  <a:pt x="17" y="157"/>
                  <a:pt x="8" y="147"/>
                  <a:pt x="8" y="136"/>
                </a:cubicBezTo>
                <a:lnTo>
                  <a:pt x="8" y="29"/>
                </a:lnTo>
                <a:lnTo>
                  <a:pt x="8" y="29"/>
                </a:lnTo>
                <a:cubicBezTo>
                  <a:pt x="8" y="17"/>
                  <a:pt x="17" y="8"/>
                  <a:pt x="29" y="8"/>
                </a:cubicBezTo>
                <a:lnTo>
                  <a:pt x="186" y="8"/>
                </a:lnTo>
                <a:lnTo>
                  <a:pt x="186" y="8"/>
                </a:lnTo>
                <a:cubicBezTo>
                  <a:pt x="198" y="8"/>
                  <a:pt x="207" y="17"/>
                  <a:pt x="207" y="29"/>
                </a:cubicBezTo>
                <a:lnTo>
                  <a:pt x="207" y="136"/>
                </a:lnTo>
                <a:close/>
                <a:moveTo>
                  <a:pt x="78" y="80"/>
                </a:moveTo>
                <a:lnTo>
                  <a:pt x="78" y="80"/>
                </a:lnTo>
                <a:cubicBezTo>
                  <a:pt x="78" y="91"/>
                  <a:pt x="65" y="97"/>
                  <a:pt x="57" y="88"/>
                </a:cubicBezTo>
                <a:lnTo>
                  <a:pt x="57" y="88"/>
                </a:lnTo>
                <a:cubicBezTo>
                  <a:pt x="49" y="81"/>
                  <a:pt x="54" y="67"/>
                  <a:pt x="65" y="67"/>
                </a:cubicBezTo>
                <a:lnTo>
                  <a:pt x="65" y="67"/>
                </a:lnTo>
                <a:cubicBezTo>
                  <a:pt x="72" y="67"/>
                  <a:pt x="78" y="73"/>
                  <a:pt x="78" y="80"/>
                </a:cubicBezTo>
                <a:close/>
                <a:moveTo>
                  <a:pt x="120" y="80"/>
                </a:moveTo>
                <a:lnTo>
                  <a:pt x="120" y="80"/>
                </a:lnTo>
                <a:cubicBezTo>
                  <a:pt x="120" y="91"/>
                  <a:pt x="107" y="97"/>
                  <a:pt x="99" y="88"/>
                </a:cubicBezTo>
                <a:lnTo>
                  <a:pt x="99" y="88"/>
                </a:lnTo>
                <a:cubicBezTo>
                  <a:pt x="91" y="81"/>
                  <a:pt x="97" y="67"/>
                  <a:pt x="108" y="67"/>
                </a:cubicBezTo>
                <a:lnTo>
                  <a:pt x="108" y="67"/>
                </a:lnTo>
                <a:cubicBezTo>
                  <a:pt x="114" y="67"/>
                  <a:pt x="120" y="73"/>
                  <a:pt x="120" y="80"/>
                </a:cubicBezTo>
                <a:close/>
                <a:moveTo>
                  <a:pt x="162" y="81"/>
                </a:moveTo>
                <a:lnTo>
                  <a:pt x="162" y="81"/>
                </a:lnTo>
                <a:cubicBezTo>
                  <a:pt x="162" y="93"/>
                  <a:pt x="149" y="98"/>
                  <a:pt x="141" y="90"/>
                </a:cubicBezTo>
                <a:lnTo>
                  <a:pt x="141" y="90"/>
                </a:lnTo>
                <a:cubicBezTo>
                  <a:pt x="133" y="82"/>
                  <a:pt x="138" y="69"/>
                  <a:pt x="150" y="69"/>
                </a:cubicBezTo>
                <a:lnTo>
                  <a:pt x="150" y="69"/>
                </a:lnTo>
                <a:cubicBezTo>
                  <a:pt x="156" y="69"/>
                  <a:pt x="162" y="74"/>
                  <a:pt x="162" y="81"/>
                </a:cubicBezTo>
                <a:close/>
              </a:path>
            </a:pathLst>
          </a:custGeom>
          <a:solidFill>
            <a:schemeClr val="bg1"/>
          </a:solidFill>
          <a:ln>
            <a:noFill/>
          </a:ln>
          <a:effectLst/>
        </p:spPr>
        <p:txBody>
          <a:bodyPr wrap="none" anchor="ctr"/>
          <a:lstStyle/>
          <a:p>
            <a:endParaRPr lang="en-US" sz="2365" dirty="0">
              <a:latin typeface="义启小魏楷" panose="02010601030101010101" pitchFamily="2" charset="-122"/>
            </a:endParaRPr>
          </a:p>
        </p:txBody>
      </p:sp>
      <p:pic>
        <p:nvPicPr>
          <p:cNvPr id="6" name="图片 5" descr="logo_school"/>
          <p:cNvPicPr>
            <a:picLocks noChangeAspect="1"/>
          </p:cNvPicPr>
          <p:nvPr/>
        </p:nvPicPr>
        <p:blipFill>
          <a:blip r:embed="rId1"/>
          <a:stretch>
            <a:fillRect/>
          </a:stretch>
        </p:blipFill>
        <p:spPr>
          <a:xfrm>
            <a:off x="10066020" y="168910"/>
            <a:ext cx="1838960" cy="436245"/>
          </a:xfrm>
          <a:prstGeom prst="rect">
            <a:avLst/>
          </a:prstGeom>
        </p:spPr>
      </p:pic>
      <p:sp>
        <p:nvSpPr>
          <p:cNvPr id="14" name="TextBox 76"/>
          <p:cNvSpPr txBox="1"/>
          <p:nvPr/>
        </p:nvSpPr>
        <p:spPr>
          <a:xfrm>
            <a:off x="291465" y="187325"/>
            <a:ext cx="3798570" cy="398780"/>
          </a:xfrm>
          <a:prstGeom prst="rect">
            <a:avLst/>
          </a:prstGeom>
          <a:noFill/>
        </p:spPr>
        <p:txBody>
          <a:bodyPr wrap="square" rtlCol="0">
            <a:spAutoFit/>
          </a:bodyPr>
          <a:lstStyle/>
          <a:p>
            <a:pPr algn="dist"/>
            <a:r>
              <a:rPr lang="zh-CN" altLang="en-US" sz="2000" dirty="0">
                <a:solidFill>
                  <a:schemeClr val="bg1"/>
                </a:solidFill>
                <a:latin typeface="微软雅黑" panose="020B0503020204020204" pitchFamily="34" charset="-122"/>
                <a:ea typeface="微软雅黑" panose="020B0503020204020204" pitchFamily="34" charset="-122"/>
              </a:rPr>
              <a:t>前后端分离</a:t>
            </a:r>
            <a:r>
              <a:rPr lang="en-US" altLang="zh-CN" sz="2000" dirty="0">
                <a:solidFill>
                  <a:schemeClr val="bg1"/>
                </a:solidFill>
                <a:latin typeface="微软雅黑" panose="020B0503020204020204" pitchFamily="34" charset="-122"/>
                <a:ea typeface="微软雅黑" panose="020B0503020204020204" pitchFamily="34" charset="-122"/>
              </a:rPr>
              <a:t>—</a:t>
            </a:r>
            <a:r>
              <a:rPr lang="zh-CN" altLang="en-US" sz="2000" dirty="0">
                <a:solidFill>
                  <a:schemeClr val="bg1"/>
                </a:solidFill>
                <a:latin typeface="微软雅黑" panose="020B0503020204020204" pitchFamily="34" charset="-122"/>
                <a:ea typeface="微软雅黑" panose="020B0503020204020204" pitchFamily="34" charset="-122"/>
              </a:rPr>
              <a:t>减少代码耦合</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4884420" y="6341745"/>
            <a:ext cx="2423795" cy="368300"/>
          </a:xfrm>
          <a:prstGeom prst="rect">
            <a:avLst/>
          </a:prstGeom>
          <a:noFill/>
        </p:spPr>
        <p:txBody>
          <a:bodyPr wrap="none" rtlCol="0">
            <a:spAutoFit/>
          </a:bodyPr>
          <a:p>
            <a:pPr algn="l"/>
            <a:r>
              <a:rPr lang="zh-CN" altLang="en-US"/>
              <a:t>图</a:t>
            </a:r>
            <a:r>
              <a:rPr lang="en-US" altLang="zh-CN"/>
              <a:t>3</a:t>
            </a:r>
            <a:r>
              <a:rPr lang="en-US" altLang="zh-CN"/>
              <a:t> </a:t>
            </a:r>
            <a:r>
              <a:rPr lang="zh-CN"/>
              <a:t>前后端分离示意图</a:t>
            </a:r>
            <a:endParaRPr lang="zh-CN"/>
          </a:p>
        </p:txBody>
      </p:sp>
      <p:pic>
        <p:nvPicPr>
          <p:cNvPr id="7" name="图片 6"/>
          <p:cNvPicPr>
            <a:picLocks noChangeAspect="1"/>
          </p:cNvPicPr>
          <p:nvPr/>
        </p:nvPicPr>
        <p:blipFill>
          <a:blip r:embed="rId2"/>
          <a:stretch>
            <a:fillRect/>
          </a:stretch>
        </p:blipFill>
        <p:spPr>
          <a:xfrm>
            <a:off x="352425" y="921385"/>
            <a:ext cx="11450320" cy="537908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0">
        <p:pull/>
      </p:transition>
    </mc:Choice>
    <mc:Fallback>
      <p:transition spd="slow" advTm="0">
        <p:pull/>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676910"/>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13" name="Freeform 222"/>
          <p:cNvSpPr>
            <a:spLocks noChangeArrowheads="1"/>
          </p:cNvSpPr>
          <p:nvPr/>
        </p:nvSpPr>
        <p:spPr bwMode="auto">
          <a:xfrm rot="1489301">
            <a:off x="9669019" y="3995232"/>
            <a:ext cx="421486" cy="412881"/>
          </a:xfrm>
          <a:custGeom>
            <a:avLst/>
            <a:gdLst>
              <a:gd name="T0" fmla="*/ 186 w 216"/>
              <a:gd name="T1" fmla="*/ 0 h 210"/>
              <a:gd name="T2" fmla="*/ 29 w 216"/>
              <a:gd name="T3" fmla="*/ 0 h 210"/>
              <a:gd name="T4" fmla="*/ 29 w 216"/>
              <a:gd name="T5" fmla="*/ 0 h 210"/>
              <a:gd name="T6" fmla="*/ 0 w 216"/>
              <a:gd name="T7" fmla="*/ 29 h 210"/>
              <a:gd name="T8" fmla="*/ 0 w 216"/>
              <a:gd name="T9" fmla="*/ 136 h 210"/>
              <a:gd name="T10" fmla="*/ 0 w 216"/>
              <a:gd name="T11" fmla="*/ 136 h 210"/>
              <a:gd name="T12" fmla="*/ 29 w 216"/>
              <a:gd name="T13" fmla="*/ 165 h 210"/>
              <a:gd name="T14" fmla="*/ 32 w 216"/>
              <a:gd name="T15" fmla="*/ 165 h 210"/>
              <a:gd name="T16" fmla="*/ 32 w 216"/>
              <a:gd name="T17" fmla="*/ 209 h 210"/>
              <a:gd name="T18" fmla="*/ 96 w 216"/>
              <a:gd name="T19" fmla="*/ 165 h 210"/>
              <a:gd name="T20" fmla="*/ 186 w 216"/>
              <a:gd name="T21" fmla="*/ 165 h 210"/>
              <a:gd name="T22" fmla="*/ 186 w 216"/>
              <a:gd name="T23" fmla="*/ 165 h 210"/>
              <a:gd name="T24" fmla="*/ 215 w 216"/>
              <a:gd name="T25" fmla="*/ 136 h 210"/>
              <a:gd name="T26" fmla="*/ 215 w 216"/>
              <a:gd name="T27" fmla="*/ 29 h 210"/>
              <a:gd name="T28" fmla="*/ 215 w 216"/>
              <a:gd name="T29" fmla="*/ 29 h 210"/>
              <a:gd name="T30" fmla="*/ 186 w 216"/>
              <a:gd name="T31" fmla="*/ 0 h 210"/>
              <a:gd name="T32" fmla="*/ 207 w 216"/>
              <a:gd name="T33" fmla="*/ 136 h 210"/>
              <a:gd name="T34" fmla="*/ 207 w 216"/>
              <a:gd name="T35" fmla="*/ 136 h 210"/>
              <a:gd name="T36" fmla="*/ 186 w 216"/>
              <a:gd name="T37" fmla="*/ 157 h 210"/>
              <a:gd name="T38" fmla="*/ 93 w 216"/>
              <a:gd name="T39" fmla="*/ 157 h 210"/>
              <a:gd name="T40" fmla="*/ 40 w 216"/>
              <a:gd name="T41" fmla="*/ 193 h 210"/>
              <a:gd name="T42" fmla="*/ 41 w 216"/>
              <a:gd name="T43" fmla="*/ 157 h 210"/>
              <a:gd name="T44" fmla="*/ 29 w 216"/>
              <a:gd name="T45" fmla="*/ 157 h 210"/>
              <a:gd name="T46" fmla="*/ 29 w 216"/>
              <a:gd name="T47" fmla="*/ 157 h 210"/>
              <a:gd name="T48" fmla="*/ 8 w 216"/>
              <a:gd name="T49" fmla="*/ 136 h 210"/>
              <a:gd name="T50" fmla="*/ 8 w 216"/>
              <a:gd name="T51" fmla="*/ 29 h 210"/>
              <a:gd name="T52" fmla="*/ 8 w 216"/>
              <a:gd name="T53" fmla="*/ 29 h 210"/>
              <a:gd name="T54" fmla="*/ 29 w 216"/>
              <a:gd name="T55" fmla="*/ 8 h 210"/>
              <a:gd name="T56" fmla="*/ 186 w 216"/>
              <a:gd name="T57" fmla="*/ 8 h 210"/>
              <a:gd name="T58" fmla="*/ 186 w 216"/>
              <a:gd name="T59" fmla="*/ 8 h 210"/>
              <a:gd name="T60" fmla="*/ 207 w 216"/>
              <a:gd name="T61" fmla="*/ 29 h 210"/>
              <a:gd name="T62" fmla="*/ 207 w 216"/>
              <a:gd name="T63" fmla="*/ 136 h 210"/>
              <a:gd name="T64" fmla="*/ 78 w 216"/>
              <a:gd name="T65" fmla="*/ 80 h 210"/>
              <a:gd name="T66" fmla="*/ 78 w 216"/>
              <a:gd name="T67" fmla="*/ 80 h 210"/>
              <a:gd name="T68" fmla="*/ 57 w 216"/>
              <a:gd name="T69" fmla="*/ 88 h 210"/>
              <a:gd name="T70" fmla="*/ 57 w 216"/>
              <a:gd name="T71" fmla="*/ 88 h 210"/>
              <a:gd name="T72" fmla="*/ 65 w 216"/>
              <a:gd name="T73" fmla="*/ 67 h 210"/>
              <a:gd name="T74" fmla="*/ 65 w 216"/>
              <a:gd name="T75" fmla="*/ 67 h 210"/>
              <a:gd name="T76" fmla="*/ 78 w 216"/>
              <a:gd name="T77" fmla="*/ 80 h 210"/>
              <a:gd name="T78" fmla="*/ 120 w 216"/>
              <a:gd name="T79" fmla="*/ 80 h 210"/>
              <a:gd name="T80" fmla="*/ 120 w 216"/>
              <a:gd name="T81" fmla="*/ 80 h 210"/>
              <a:gd name="T82" fmla="*/ 99 w 216"/>
              <a:gd name="T83" fmla="*/ 88 h 210"/>
              <a:gd name="T84" fmla="*/ 99 w 216"/>
              <a:gd name="T85" fmla="*/ 88 h 210"/>
              <a:gd name="T86" fmla="*/ 108 w 216"/>
              <a:gd name="T87" fmla="*/ 67 h 210"/>
              <a:gd name="T88" fmla="*/ 108 w 216"/>
              <a:gd name="T89" fmla="*/ 67 h 210"/>
              <a:gd name="T90" fmla="*/ 120 w 216"/>
              <a:gd name="T91" fmla="*/ 80 h 210"/>
              <a:gd name="T92" fmla="*/ 162 w 216"/>
              <a:gd name="T93" fmla="*/ 81 h 210"/>
              <a:gd name="T94" fmla="*/ 162 w 216"/>
              <a:gd name="T95" fmla="*/ 81 h 210"/>
              <a:gd name="T96" fmla="*/ 141 w 216"/>
              <a:gd name="T97" fmla="*/ 90 h 210"/>
              <a:gd name="T98" fmla="*/ 141 w 216"/>
              <a:gd name="T99" fmla="*/ 90 h 210"/>
              <a:gd name="T100" fmla="*/ 150 w 216"/>
              <a:gd name="T101" fmla="*/ 69 h 210"/>
              <a:gd name="T102" fmla="*/ 150 w 216"/>
              <a:gd name="T103" fmla="*/ 69 h 210"/>
              <a:gd name="T104" fmla="*/ 162 w 216"/>
              <a:gd name="T105" fmla="*/ 81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210">
                <a:moveTo>
                  <a:pt x="186" y="0"/>
                </a:moveTo>
                <a:lnTo>
                  <a:pt x="29" y="0"/>
                </a:lnTo>
                <a:lnTo>
                  <a:pt x="29" y="0"/>
                </a:lnTo>
                <a:cubicBezTo>
                  <a:pt x="13" y="0"/>
                  <a:pt x="0" y="13"/>
                  <a:pt x="0" y="29"/>
                </a:cubicBezTo>
                <a:lnTo>
                  <a:pt x="0" y="136"/>
                </a:lnTo>
                <a:lnTo>
                  <a:pt x="0" y="136"/>
                </a:lnTo>
                <a:cubicBezTo>
                  <a:pt x="0" y="152"/>
                  <a:pt x="13" y="165"/>
                  <a:pt x="29" y="165"/>
                </a:cubicBezTo>
                <a:lnTo>
                  <a:pt x="32" y="165"/>
                </a:lnTo>
                <a:lnTo>
                  <a:pt x="32" y="209"/>
                </a:lnTo>
                <a:lnTo>
                  <a:pt x="96" y="165"/>
                </a:lnTo>
                <a:lnTo>
                  <a:pt x="186" y="165"/>
                </a:lnTo>
                <a:lnTo>
                  <a:pt x="186" y="165"/>
                </a:lnTo>
                <a:cubicBezTo>
                  <a:pt x="202" y="165"/>
                  <a:pt x="215" y="152"/>
                  <a:pt x="215" y="136"/>
                </a:cubicBezTo>
                <a:lnTo>
                  <a:pt x="215" y="29"/>
                </a:lnTo>
                <a:lnTo>
                  <a:pt x="215" y="29"/>
                </a:lnTo>
                <a:cubicBezTo>
                  <a:pt x="215" y="13"/>
                  <a:pt x="202" y="0"/>
                  <a:pt x="186" y="0"/>
                </a:cubicBezTo>
                <a:close/>
                <a:moveTo>
                  <a:pt x="207" y="136"/>
                </a:moveTo>
                <a:lnTo>
                  <a:pt x="207" y="136"/>
                </a:lnTo>
                <a:cubicBezTo>
                  <a:pt x="207" y="147"/>
                  <a:pt x="198" y="157"/>
                  <a:pt x="186" y="157"/>
                </a:cubicBezTo>
                <a:lnTo>
                  <a:pt x="93" y="157"/>
                </a:lnTo>
                <a:lnTo>
                  <a:pt x="40" y="193"/>
                </a:lnTo>
                <a:lnTo>
                  <a:pt x="41" y="157"/>
                </a:lnTo>
                <a:lnTo>
                  <a:pt x="29" y="157"/>
                </a:lnTo>
                <a:lnTo>
                  <a:pt x="29" y="157"/>
                </a:lnTo>
                <a:cubicBezTo>
                  <a:pt x="17" y="157"/>
                  <a:pt x="8" y="147"/>
                  <a:pt x="8" y="136"/>
                </a:cubicBezTo>
                <a:lnTo>
                  <a:pt x="8" y="29"/>
                </a:lnTo>
                <a:lnTo>
                  <a:pt x="8" y="29"/>
                </a:lnTo>
                <a:cubicBezTo>
                  <a:pt x="8" y="17"/>
                  <a:pt x="17" y="8"/>
                  <a:pt x="29" y="8"/>
                </a:cubicBezTo>
                <a:lnTo>
                  <a:pt x="186" y="8"/>
                </a:lnTo>
                <a:lnTo>
                  <a:pt x="186" y="8"/>
                </a:lnTo>
                <a:cubicBezTo>
                  <a:pt x="198" y="8"/>
                  <a:pt x="207" y="17"/>
                  <a:pt x="207" y="29"/>
                </a:cubicBezTo>
                <a:lnTo>
                  <a:pt x="207" y="136"/>
                </a:lnTo>
                <a:close/>
                <a:moveTo>
                  <a:pt x="78" y="80"/>
                </a:moveTo>
                <a:lnTo>
                  <a:pt x="78" y="80"/>
                </a:lnTo>
                <a:cubicBezTo>
                  <a:pt x="78" y="91"/>
                  <a:pt x="65" y="97"/>
                  <a:pt x="57" y="88"/>
                </a:cubicBezTo>
                <a:lnTo>
                  <a:pt x="57" y="88"/>
                </a:lnTo>
                <a:cubicBezTo>
                  <a:pt x="49" y="81"/>
                  <a:pt x="54" y="67"/>
                  <a:pt x="65" y="67"/>
                </a:cubicBezTo>
                <a:lnTo>
                  <a:pt x="65" y="67"/>
                </a:lnTo>
                <a:cubicBezTo>
                  <a:pt x="72" y="67"/>
                  <a:pt x="78" y="73"/>
                  <a:pt x="78" y="80"/>
                </a:cubicBezTo>
                <a:close/>
                <a:moveTo>
                  <a:pt x="120" y="80"/>
                </a:moveTo>
                <a:lnTo>
                  <a:pt x="120" y="80"/>
                </a:lnTo>
                <a:cubicBezTo>
                  <a:pt x="120" y="91"/>
                  <a:pt x="107" y="97"/>
                  <a:pt x="99" y="88"/>
                </a:cubicBezTo>
                <a:lnTo>
                  <a:pt x="99" y="88"/>
                </a:lnTo>
                <a:cubicBezTo>
                  <a:pt x="91" y="81"/>
                  <a:pt x="97" y="67"/>
                  <a:pt x="108" y="67"/>
                </a:cubicBezTo>
                <a:lnTo>
                  <a:pt x="108" y="67"/>
                </a:lnTo>
                <a:cubicBezTo>
                  <a:pt x="114" y="67"/>
                  <a:pt x="120" y="73"/>
                  <a:pt x="120" y="80"/>
                </a:cubicBezTo>
                <a:close/>
                <a:moveTo>
                  <a:pt x="162" y="81"/>
                </a:moveTo>
                <a:lnTo>
                  <a:pt x="162" y="81"/>
                </a:lnTo>
                <a:cubicBezTo>
                  <a:pt x="162" y="93"/>
                  <a:pt x="149" y="98"/>
                  <a:pt x="141" y="90"/>
                </a:cubicBezTo>
                <a:lnTo>
                  <a:pt x="141" y="90"/>
                </a:lnTo>
                <a:cubicBezTo>
                  <a:pt x="133" y="82"/>
                  <a:pt x="138" y="69"/>
                  <a:pt x="150" y="69"/>
                </a:cubicBezTo>
                <a:lnTo>
                  <a:pt x="150" y="69"/>
                </a:lnTo>
                <a:cubicBezTo>
                  <a:pt x="156" y="69"/>
                  <a:pt x="162" y="74"/>
                  <a:pt x="162" y="81"/>
                </a:cubicBezTo>
                <a:close/>
              </a:path>
            </a:pathLst>
          </a:custGeom>
          <a:solidFill>
            <a:schemeClr val="bg1"/>
          </a:solidFill>
          <a:ln>
            <a:noFill/>
          </a:ln>
          <a:effectLst/>
        </p:spPr>
        <p:txBody>
          <a:bodyPr wrap="none" anchor="ctr"/>
          <a:lstStyle/>
          <a:p>
            <a:endParaRPr lang="en-US" sz="2365" dirty="0">
              <a:latin typeface="义启小魏楷" panose="02010601030101010101" pitchFamily="2" charset="-122"/>
            </a:endParaRPr>
          </a:p>
        </p:txBody>
      </p:sp>
      <p:pic>
        <p:nvPicPr>
          <p:cNvPr id="6" name="图片 5" descr="logo_school"/>
          <p:cNvPicPr>
            <a:picLocks noChangeAspect="1"/>
          </p:cNvPicPr>
          <p:nvPr/>
        </p:nvPicPr>
        <p:blipFill>
          <a:blip r:embed="rId1"/>
          <a:stretch>
            <a:fillRect/>
          </a:stretch>
        </p:blipFill>
        <p:spPr>
          <a:xfrm>
            <a:off x="10066020" y="168910"/>
            <a:ext cx="1838960" cy="436245"/>
          </a:xfrm>
          <a:prstGeom prst="rect">
            <a:avLst/>
          </a:prstGeom>
        </p:spPr>
      </p:pic>
      <p:sp>
        <p:nvSpPr>
          <p:cNvPr id="14" name="TextBox 76"/>
          <p:cNvSpPr txBox="1"/>
          <p:nvPr/>
        </p:nvSpPr>
        <p:spPr>
          <a:xfrm>
            <a:off x="503555" y="187325"/>
            <a:ext cx="4275455" cy="398780"/>
          </a:xfrm>
          <a:prstGeom prst="rect">
            <a:avLst/>
          </a:prstGeom>
          <a:noFill/>
        </p:spPr>
        <p:txBody>
          <a:bodyPr wrap="square" rtlCol="0">
            <a:spAutoFit/>
          </a:bodyPr>
          <a:lstStyle/>
          <a:p>
            <a:pPr algn="dist"/>
            <a:r>
              <a:rPr lang="en-US" altLang="zh-CN" sz="2000" dirty="0">
                <a:solidFill>
                  <a:schemeClr val="bg1"/>
                </a:solidFill>
                <a:latin typeface="微软雅黑" panose="020B0503020204020204" pitchFamily="34" charset="-122"/>
                <a:ea typeface="微软雅黑" panose="020B0503020204020204" pitchFamily="34" charset="-122"/>
              </a:rPr>
              <a:t>JWT</a:t>
            </a:r>
            <a:r>
              <a:rPr lang="zh-CN" altLang="en-US" sz="2000" dirty="0">
                <a:solidFill>
                  <a:schemeClr val="bg1"/>
                </a:solidFill>
                <a:latin typeface="微软雅黑" panose="020B0503020204020204" pitchFamily="34" charset="-122"/>
                <a:ea typeface="微软雅黑" panose="020B0503020204020204" pitchFamily="34" charset="-122"/>
              </a:rPr>
              <a:t>标准</a:t>
            </a:r>
            <a:r>
              <a:rPr lang="en-US" altLang="zh-CN" sz="2000" dirty="0">
                <a:solidFill>
                  <a:schemeClr val="bg1"/>
                </a:solidFill>
                <a:latin typeface="微软雅黑" panose="020B0503020204020204" pitchFamily="34" charset="-122"/>
                <a:ea typeface="微软雅黑" panose="020B0503020204020204" pitchFamily="34" charset="-122"/>
              </a:rPr>
              <a:t>—</a:t>
            </a:r>
            <a:r>
              <a:rPr lang="zh-CN" altLang="en-US" sz="2000" dirty="0">
                <a:solidFill>
                  <a:schemeClr val="bg1"/>
                </a:solidFill>
                <a:latin typeface="微软雅黑" panose="020B0503020204020204" pitchFamily="34" charset="-122"/>
                <a:ea typeface="微软雅黑" panose="020B0503020204020204" pitchFamily="34" charset="-122"/>
              </a:rPr>
              <a:t>确保数据安全传输</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7" name="文本框 6"/>
          <p:cNvSpPr txBox="1"/>
          <p:nvPr/>
        </p:nvSpPr>
        <p:spPr>
          <a:xfrm flipH="1">
            <a:off x="671830" y="1062355"/>
            <a:ext cx="10682605" cy="1938020"/>
          </a:xfrm>
          <a:prstGeom prst="rect">
            <a:avLst/>
          </a:prstGeom>
          <a:noFill/>
        </p:spPr>
        <p:txBody>
          <a:bodyPr wrap="square" rtlCol="0">
            <a:spAutoFit/>
          </a:bodyPr>
          <a:p>
            <a:r>
              <a:rPr lang="zh-CN" altLang="en-US" sz="2400"/>
              <a:t>Json web token (JWT)，是为了在网络应用环境间传递声明而执行的一种基于JSON的开放标准,JWT的声明—般被用来在身份提供者和服务提供者间传递被认证的用户身份信息（</a:t>
            </a:r>
            <a:r>
              <a:rPr lang="en-US" altLang="zh-CN" sz="2400"/>
              <a:t>token</a:t>
            </a:r>
            <a:r>
              <a:rPr lang="zh-CN" altLang="en-US" sz="2400"/>
              <a:t>可在开发者页面中查看），组成分为三个部分：</a:t>
            </a:r>
            <a:endParaRPr lang="zh-CN" altLang="en-US" sz="2400"/>
          </a:p>
          <a:p>
            <a:endParaRPr lang="zh-CN" altLang="en-US" sz="2400"/>
          </a:p>
          <a:p>
            <a:r>
              <a:rPr lang="en-US" altLang="zh-CN" sz="2400"/>
              <a:t>	header				payload			signature</a:t>
            </a:r>
            <a:endParaRPr lang="en-US" altLang="zh-CN" sz="2400"/>
          </a:p>
        </p:txBody>
      </p:sp>
      <p:sp>
        <p:nvSpPr>
          <p:cNvPr id="9" name="文本框 8"/>
          <p:cNvSpPr txBox="1"/>
          <p:nvPr/>
        </p:nvSpPr>
        <p:spPr>
          <a:xfrm>
            <a:off x="774065" y="3232150"/>
            <a:ext cx="2839720" cy="1938020"/>
          </a:xfrm>
          <a:prstGeom prst="rect">
            <a:avLst/>
          </a:prstGeom>
          <a:noFill/>
        </p:spPr>
        <p:txBody>
          <a:bodyPr wrap="square" rtlCol="0">
            <a:spAutoFit/>
          </a:bodyPr>
          <a:p>
            <a:r>
              <a:rPr lang="zh-CN" altLang="en-US" sz="2000"/>
              <a:t>{ </a:t>
            </a:r>
            <a:r>
              <a:rPr lang="en-US" altLang="zh-CN" sz="2000"/>
              <a:t>    </a:t>
            </a:r>
            <a:r>
              <a:rPr lang="zh-CN" altLang="en-US" sz="2000"/>
              <a:t>'alg' : ' HS256', </a:t>
            </a:r>
            <a:endParaRPr lang="zh-CN" altLang="en-US" sz="2000"/>
          </a:p>
          <a:p>
            <a:r>
              <a:rPr lang="zh-CN" altLang="en-US" sz="2000"/>
              <a:t> </a:t>
            </a:r>
            <a:r>
              <a:rPr lang="en-US" altLang="zh-CN" sz="2000"/>
              <a:t>     </a:t>
            </a:r>
            <a:r>
              <a:rPr lang="zh-CN" altLang="en-US" sz="2000"/>
              <a:t>'typ ' : JWT'，</a:t>
            </a:r>
            <a:endParaRPr lang="zh-CN" altLang="en-US" sz="2000"/>
          </a:p>
          <a:p>
            <a:r>
              <a:rPr lang="zh-CN" altLang="en-US" sz="2000"/>
              <a:t>}</a:t>
            </a:r>
            <a:endParaRPr lang="zh-CN" altLang="en-US" sz="2000"/>
          </a:p>
          <a:p>
            <a:endParaRPr lang="zh-CN" altLang="en-US" sz="2000"/>
          </a:p>
          <a:p>
            <a:r>
              <a:rPr lang="zh-CN" altLang="en-US" sz="2000"/>
              <a:t>alg代表要使用的算法</a:t>
            </a:r>
            <a:endParaRPr lang="zh-CN" altLang="en-US" sz="2000"/>
          </a:p>
          <a:p>
            <a:r>
              <a:rPr lang="zh-CN" altLang="en-US" sz="2000"/>
              <a:t>typ表明该token的类别</a:t>
            </a:r>
            <a:endParaRPr lang="zh-CN" altLang="en-US" sz="2000"/>
          </a:p>
        </p:txBody>
      </p:sp>
      <p:sp>
        <p:nvSpPr>
          <p:cNvPr id="10" name="文本框 9"/>
          <p:cNvSpPr txBox="1"/>
          <p:nvPr/>
        </p:nvSpPr>
        <p:spPr>
          <a:xfrm>
            <a:off x="4378960" y="3232150"/>
            <a:ext cx="3025775" cy="2245360"/>
          </a:xfrm>
          <a:prstGeom prst="rect">
            <a:avLst/>
          </a:prstGeom>
          <a:noFill/>
        </p:spPr>
        <p:txBody>
          <a:bodyPr wrap="square" rtlCol="0">
            <a:spAutoFit/>
          </a:bodyPr>
          <a:p>
            <a:r>
              <a:rPr lang="zh-CN" altLang="en-US" sz="2000"/>
              <a:t>{</a:t>
            </a:r>
            <a:r>
              <a:rPr lang="en-US" altLang="zh-CN" sz="2000"/>
              <a:t>    </a:t>
            </a:r>
            <a:r>
              <a:rPr lang="zh-CN" altLang="en-US" sz="2000"/>
              <a:t> </a:t>
            </a:r>
            <a:r>
              <a:rPr lang="en-US" altLang="zh-CN" sz="2000"/>
              <a:t>’exp‘:xxx,</a:t>
            </a:r>
            <a:endParaRPr lang="en-US" altLang="zh-CN" sz="2000"/>
          </a:p>
          <a:p>
            <a:r>
              <a:rPr lang="en-US" altLang="zh-CN" sz="2000"/>
              <a:t>      ‘iss’:xxx,</a:t>
            </a:r>
            <a:endParaRPr lang="en-US" altLang="zh-CN" sz="2000"/>
          </a:p>
          <a:p>
            <a:r>
              <a:rPr lang="en-US" altLang="zh-CN" sz="2000"/>
              <a:t>      ‘iat’:xxx,</a:t>
            </a:r>
            <a:endParaRPr lang="en-US" altLang="zh-CN" sz="2000"/>
          </a:p>
          <a:p>
            <a:r>
              <a:rPr lang="en-US" altLang="zh-CN" sz="2000"/>
              <a:t>      ‘aud’:xxx,</a:t>
            </a:r>
            <a:endParaRPr lang="en-US" altLang="zh-CN" sz="2000"/>
          </a:p>
          <a:p>
            <a:r>
              <a:rPr lang="zh-CN" altLang="en-US" sz="2000"/>
              <a:t>}</a:t>
            </a:r>
            <a:endParaRPr lang="zh-CN" altLang="en-US" sz="2000"/>
          </a:p>
          <a:p>
            <a:endParaRPr lang="zh-CN" altLang="en-US" sz="2000"/>
          </a:p>
          <a:p>
            <a:r>
              <a:rPr lang="zh-CN" altLang="en-US" sz="2000"/>
              <a:t>此部分为共有和私有声明</a:t>
            </a:r>
            <a:endParaRPr lang="zh-CN" altLang="en-US" sz="2000"/>
          </a:p>
        </p:txBody>
      </p:sp>
      <p:sp>
        <p:nvSpPr>
          <p:cNvPr id="11" name="文本框 10"/>
          <p:cNvSpPr txBox="1"/>
          <p:nvPr/>
        </p:nvSpPr>
        <p:spPr>
          <a:xfrm>
            <a:off x="8082915" y="3232150"/>
            <a:ext cx="2994660" cy="2306955"/>
          </a:xfrm>
          <a:prstGeom prst="rect">
            <a:avLst/>
          </a:prstGeom>
          <a:noFill/>
        </p:spPr>
        <p:txBody>
          <a:bodyPr wrap="square" rtlCol="0">
            <a:spAutoFit/>
          </a:bodyPr>
          <a:p>
            <a:r>
              <a:rPr lang="en-US" altLang="zh-CN"/>
              <a:t>HS256(</a:t>
            </a:r>
            <a:endParaRPr lang="en-US" altLang="zh-CN"/>
          </a:p>
          <a:p>
            <a:r>
              <a:rPr lang="en-US" altLang="zh-CN"/>
              <a:t>    </a:t>
            </a:r>
            <a:r>
              <a:rPr lang="zh-CN" altLang="en-US"/>
              <a:t>自定义</a:t>
            </a:r>
            <a:r>
              <a:rPr lang="en-US" altLang="zh-CN"/>
              <a:t>key,</a:t>
            </a:r>
            <a:endParaRPr lang="en-US" altLang="zh-CN"/>
          </a:p>
          <a:p>
            <a:r>
              <a:rPr lang="en-US" altLang="zh-CN"/>
              <a:t>     base64</a:t>
            </a:r>
            <a:r>
              <a:rPr lang="zh-CN" altLang="en-US"/>
              <a:t>后的</a:t>
            </a:r>
            <a:r>
              <a:rPr lang="en-US" altLang="zh-CN"/>
              <a:t>header.</a:t>
            </a:r>
            <a:endParaRPr lang="en-US" altLang="zh-CN"/>
          </a:p>
          <a:p>
            <a:r>
              <a:rPr lang="en-US" altLang="zh-CN"/>
              <a:t>     base64</a:t>
            </a:r>
            <a:r>
              <a:rPr lang="zh-CN" altLang="en-US"/>
              <a:t>后的</a:t>
            </a:r>
            <a:r>
              <a:rPr lang="en-US" altLang="zh-CN"/>
              <a:t>payload</a:t>
            </a:r>
            <a:endParaRPr lang="en-US" altLang="zh-CN"/>
          </a:p>
          <a:p>
            <a:r>
              <a:rPr lang="en-US" altLang="zh-CN"/>
              <a:t>)</a:t>
            </a:r>
            <a:endParaRPr lang="zh-CN" altLang="en-US"/>
          </a:p>
          <a:p>
            <a:endParaRPr lang="zh-CN" altLang="en-US"/>
          </a:p>
          <a:p>
            <a:r>
              <a:rPr lang="zh-CN" altLang="en-US"/>
              <a:t>包含数据的</a:t>
            </a:r>
            <a:r>
              <a:rPr lang="zh-CN" altLang="en-US" b="1"/>
              <a:t>完整性</a:t>
            </a:r>
            <a:r>
              <a:rPr lang="zh-CN" altLang="en-US"/>
              <a:t>和</a:t>
            </a:r>
            <a:r>
              <a:rPr lang="zh-CN" altLang="en-US" b="1"/>
              <a:t>来源性</a:t>
            </a:r>
            <a:endParaRPr lang="zh-CN" altLang="en-US"/>
          </a:p>
          <a:p>
            <a:r>
              <a:rPr lang="zh-CN" altLang="en-US"/>
              <a:t>通过</a:t>
            </a:r>
            <a:r>
              <a:rPr lang="zh-CN" altLang="en-US" b="1"/>
              <a:t>哈希算法加密</a:t>
            </a:r>
            <a:r>
              <a:rPr lang="zh-CN" altLang="en-US"/>
              <a:t>数据</a:t>
            </a:r>
            <a:endParaRPr lang="zh-CN" altLang="en-US"/>
          </a:p>
        </p:txBody>
      </p:sp>
      <p:sp>
        <p:nvSpPr>
          <p:cNvPr id="2" name="文本框 1"/>
          <p:cNvSpPr txBox="1"/>
          <p:nvPr/>
        </p:nvSpPr>
        <p:spPr>
          <a:xfrm>
            <a:off x="2263775" y="5610225"/>
            <a:ext cx="7255510" cy="1014730"/>
          </a:xfrm>
          <a:prstGeom prst="rect">
            <a:avLst/>
          </a:prstGeom>
          <a:noFill/>
        </p:spPr>
        <p:txBody>
          <a:bodyPr wrap="square" rtlCol="0">
            <a:spAutoFit/>
          </a:bodyPr>
          <a:p>
            <a:pPr algn="l"/>
            <a:r>
              <a:rPr lang="zh-CN" altLang="en-US" sz="2000">
                <a:solidFill>
                  <a:srgbClr val="FF0000"/>
                </a:solidFill>
              </a:rPr>
              <a:t>eyJ0eXAiOiJKV1QiLCJhbGciOiJIUzI1NiJ9.</a:t>
            </a:r>
            <a:endParaRPr lang="zh-CN" altLang="en-US" sz="2000"/>
          </a:p>
          <a:p>
            <a:pPr algn="l"/>
            <a:r>
              <a:rPr lang="zh-CN" altLang="en-US" sz="2000">
                <a:solidFill>
                  <a:srgbClr val="00B050"/>
                </a:solidFill>
              </a:rPr>
              <a:t>eyJleHAiOjE2NTIxNzc1NjYsInVzZXJuYW1lIjoiaHVydW5oYW8ifQ.</a:t>
            </a:r>
            <a:endParaRPr lang="zh-CN" altLang="en-US" sz="2000"/>
          </a:p>
          <a:p>
            <a:pPr algn="l"/>
            <a:r>
              <a:rPr lang="zh-CN" altLang="en-US" sz="2000">
                <a:solidFill>
                  <a:srgbClr val="FF0000"/>
                </a:solidFill>
              </a:rPr>
              <a:t>SO9wPgZqopXUKLBJ9fnDdduB6tjQaEPf8fzw0eXDV34</a:t>
            </a:r>
            <a:endParaRPr lang="zh-CN" altLang="en-US" sz="2000">
              <a:solidFill>
                <a:srgbClr val="FF0000"/>
              </a:solidFill>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0">
        <p:pull/>
      </p:transition>
    </mc:Choice>
    <mc:Fallback>
      <p:transition spd="slow" advTm="0">
        <p:pull/>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676910"/>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13" name="Freeform 222"/>
          <p:cNvSpPr>
            <a:spLocks noChangeArrowheads="1"/>
          </p:cNvSpPr>
          <p:nvPr/>
        </p:nvSpPr>
        <p:spPr bwMode="auto">
          <a:xfrm rot="1489301">
            <a:off x="9669019" y="3995232"/>
            <a:ext cx="421486" cy="412881"/>
          </a:xfrm>
          <a:custGeom>
            <a:avLst/>
            <a:gdLst>
              <a:gd name="T0" fmla="*/ 186 w 216"/>
              <a:gd name="T1" fmla="*/ 0 h 210"/>
              <a:gd name="T2" fmla="*/ 29 w 216"/>
              <a:gd name="T3" fmla="*/ 0 h 210"/>
              <a:gd name="T4" fmla="*/ 29 w 216"/>
              <a:gd name="T5" fmla="*/ 0 h 210"/>
              <a:gd name="T6" fmla="*/ 0 w 216"/>
              <a:gd name="T7" fmla="*/ 29 h 210"/>
              <a:gd name="T8" fmla="*/ 0 w 216"/>
              <a:gd name="T9" fmla="*/ 136 h 210"/>
              <a:gd name="T10" fmla="*/ 0 w 216"/>
              <a:gd name="T11" fmla="*/ 136 h 210"/>
              <a:gd name="T12" fmla="*/ 29 w 216"/>
              <a:gd name="T13" fmla="*/ 165 h 210"/>
              <a:gd name="T14" fmla="*/ 32 w 216"/>
              <a:gd name="T15" fmla="*/ 165 h 210"/>
              <a:gd name="T16" fmla="*/ 32 w 216"/>
              <a:gd name="T17" fmla="*/ 209 h 210"/>
              <a:gd name="T18" fmla="*/ 96 w 216"/>
              <a:gd name="T19" fmla="*/ 165 h 210"/>
              <a:gd name="T20" fmla="*/ 186 w 216"/>
              <a:gd name="T21" fmla="*/ 165 h 210"/>
              <a:gd name="T22" fmla="*/ 186 w 216"/>
              <a:gd name="T23" fmla="*/ 165 h 210"/>
              <a:gd name="T24" fmla="*/ 215 w 216"/>
              <a:gd name="T25" fmla="*/ 136 h 210"/>
              <a:gd name="T26" fmla="*/ 215 w 216"/>
              <a:gd name="T27" fmla="*/ 29 h 210"/>
              <a:gd name="T28" fmla="*/ 215 w 216"/>
              <a:gd name="T29" fmla="*/ 29 h 210"/>
              <a:gd name="T30" fmla="*/ 186 w 216"/>
              <a:gd name="T31" fmla="*/ 0 h 210"/>
              <a:gd name="T32" fmla="*/ 207 w 216"/>
              <a:gd name="T33" fmla="*/ 136 h 210"/>
              <a:gd name="T34" fmla="*/ 207 w 216"/>
              <a:gd name="T35" fmla="*/ 136 h 210"/>
              <a:gd name="T36" fmla="*/ 186 w 216"/>
              <a:gd name="T37" fmla="*/ 157 h 210"/>
              <a:gd name="T38" fmla="*/ 93 w 216"/>
              <a:gd name="T39" fmla="*/ 157 h 210"/>
              <a:gd name="T40" fmla="*/ 40 w 216"/>
              <a:gd name="T41" fmla="*/ 193 h 210"/>
              <a:gd name="T42" fmla="*/ 41 w 216"/>
              <a:gd name="T43" fmla="*/ 157 h 210"/>
              <a:gd name="T44" fmla="*/ 29 w 216"/>
              <a:gd name="T45" fmla="*/ 157 h 210"/>
              <a:gd name="T46" fmla="*/ 29 w 216"/>
              <a:gd name="T47" fmla="*/ 157 h 210"/>
              <a:gd name="T48" fmla="*/ 8 w 216"/>
              <a:gd name="T49" fmla="*/ 136 h 210"/>
              <a:gd name="T50" fmla="*/ 8 w 216"/>
              <a:gd name="T51" fmla="*/ 29 h 210"/>
              <a:gd name="T52" fmla="*/ 8 w 216"/>
              <a:gd name="T53" fmla="*/ 29 h 210"/>
              <a:gd name="T54" fmla="*/ 29 w 216"/>
              <a:gd name="T55" fmla="*/ 8 h 210"/>
              <a:gd name="T56" fmla="*/ 186 w 216"/>
              <a:gd name="T57" fmla="*/ 8 h 210"/>
              <a:gd name="T58" fmla="*/ 186 w 216"/>
              <a:gd name="T59" fmla="*/ 8 h 210"/>
              <a:gd name="T60" fmla="*/ 207 w 216"/>
              <a:gd name="T61" fmla="*/ 29 h 210"/>
              <a:gd name="T62" fmla="*/ 207 w 216"/>
              <a:gd name="T63" fmla="*/ 136 h 210"/>
              <a:gd name="T64" fmla="*/ 78 w 216"/>
              <a:gd name="T65" fmla="*/ 80 h 210"/>
              <a:gd name="T66" fmla="*/ 78 w 216"/>
              <a:gd name="T67" fmla="*/ 80 h 210"/>
              <a:gd name="T68" fmla="*/ 57 w 216"/>
              <a:gd name="T69" fmla="*/ 88 h 210"/>
              <a:gd name="T70" fmla="*/ 57 w 216"/>
              <a:gd name="T71" fmla="*/ 88 h 210"/>
              <a:gd name="T72" fmla="*/ 65 w 216"/>
              <a:gd name="T73" fmla="*/ 67 h 210"/>
              <a:gd name="T74" fmla="*/ 65 w 216"/>
              <a:gd name="T75" fmla="*/ 67 h 210"/>
              <a:gd name="T76" fmla="*/ 78 w 216"/>
              <a:gd name="T77" fmla="*/ 80 h 210"/>
              <a:gd name="T78" fmla="*/ 120 w 216"/>
              <a:gd name="T79" fmla="*/ 80 h 210"/>
              <a:gd name="T80" fmla="*/ 120 w 216"/>
              <a:gd name="T81" fmla="*/ 80 h 210"/>
              <a:gd name="T82" fmla="*/ 99 w 216"/>
              <a:gd name="T83" fmla="*/ 88 h 210"/>
              <a:gd name="T84" fmla="*/ 99 w 216"/>
              <a:gd name="T85" fmla="*/ 88 h 210"/>
              <a:gd name="T86" fmla="*/ 108 w 216"/>
              <a:gd name="T87" fmla="*/ 67 h 210"/>
              <a:gd name="T88" fmla="*/ 108 w 216"/>
              <a:gd name="T89" fmla="*/ 67 h 210"/>
              <a:gd name="T90" fmla="*/ 120 w 216"/>
              <a:gd name="T91" fmla="*/ 80 h 210"/>
              <a:gd name="T92" fmla="*/ 162 w 216"/>
              <a:gd name="T93" fmla="*/ 81 h 210"/>
              <a:gd name="T94" fmla="*/ 162 w 216"/>
              <a:gd name="T95" fmla="*/ 81 h 210"/>
              <a:gd name="T96" fmla="*/ 141 w 216"/>
              <a:gd name="T97" fmla="*/ 90 h 210"/>
              <a:gd name="T98" fmla="*/ 141 w 216"/>
              <a:gd name="T99" fmla="*/ 90 h 210"/>
              <a:gd name="T100" fmla="*/ 150 w 216"/>
              <a:gd name="T101" fmla="*/ 69 h 210"/>
              <a:gd name="T102" fmla="*/ 150 w 216"/>
              <a:gd name="T103" fmla="*/ 69 h 210"/>
              <a:gd name="T104" fmla="*/ 162 w 216"/>
              <a:gd name="T105" fmla="*/ 81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210">
                <a:moveTo>
                  <a:pt x="186" y="0"/>
                </a:moveTo>
                <a:lnTo>
                  <a:pt x="29" y="0"/>
                </a:lnTo>
                <a:lnTo>
                  <a:pt x="29" y="0"/>
                </a:lnTo>
                <a:cubicBezTo>
                  <a:pt x="13" y="0"/>
                  <a:pt x="0" y="13"/>
                  <a:pt x="0" y="29"/>
                </a:cubicBezTo>
                <a:lnTo>
                  <a:pt x="0" y="136"/>
                </a:lnTo>
                <a:lnTo>
                  <a:pt x="0" y="136"/>
                </a:lnTo>
                <a:cubicBezTo>
                  <a:pt x="0" y="152"/>
                  <a:pt x="13" y="165"/>
                  <a:pt x="29" y="165"/>
                </a:cubicBezTo>
                <a:lnTo>
                  <a:pt x="32" y="165"/>
                </a:lnTo>
                <a:lnTo>
                  <a:pt x="32" y="209"/>
                </a:lnTo>
                <a:lnTo>
                  <a:pt x="96" y="165"/>
                </a:lnTo>
                <a:lnTo>
                  <a:pt x="186" y="165"/>
                </a:lnTo>
                <a:lnTo>
                  <a:pt x="186" y="165"/>
                </a:lnTo>
                <a:cubicBezTo>
                  <a:pt x="202" y="165"/>
                  <a:pt x="215" y="152"/>
                  <a:pt x="215" y="136"/>
                </a:cubicBezTo>
                <a:lnTo>
                  <a:pt x="215" y="29"/>
                </a:lnTo>
                <a:lnTo>
                  <a:pt x="215" y="29"/>
                </a:lnTo>
                <a:cubicBezTo>
                  <a:pt x="215" y="13"/>
                  <a:pt x="202" y="0"/>
                  <a:pt x="186" y="0"/>
                </a:cubicBezTo>
                <a:close/>
                <a:moveTo>
                  <a:pt x="207" y="136"/>
                </a:moveTo>
                <a:lnTo>
                  <a:pt x="207" y="136"/>
                </a:lnTo>
                <a:cubicBezTo>
                  <a:pt x="207" y="147"/>
                  <a:pt x="198" y="157"/>
                  <a:pt x="186" y="157"/>
                </a:cubicBezTo>
                <a:lnTo>
                  <a:pt x="93" y="157"/>
                </a:lnTo>
                <a:lnTo>
                  <a:pt x="40" y="193"/>
                </a:lnTo>
                <a:lnTo>
                  <a:pt x="41" y="157"/>
                </a:lnTo>
                <a:lnTo>
                  <a:pt x="29" y="157"/>
                </a:lnTo>
                <a:lnTo>
                  <a:pt x="29" y="157"/>
                </a:lnTo>
                <a:cubicBezTo>
                  <a:pt x="17" y="157"/>
                  <a:pt x="8" y="147"/>
                  <a:pt x="8" y="136"/>
                </a:cubicBezTo>
                <a:lnTo>
                  <a:pt x="8" y="29"/>
                </a:lnTo>
                <a:lnTo>
                  <a:pt x="8" y="29"/>
                </a:lnTo>
                <a:cubicBezTo>
                  <a:pt x="8" y="17"/>
                  <a:pt x="17" y="8"/>
                  <a:pt x="29" y="8"/>
                </a:cubicBezTo>
                <a:lnTo>
                  <a:pt x="186" y="8"/>
                </a:lnTo>
                <a:lnTo>
                  <a:pt x="186" y="8"/>
                </a:lnTo>
                <a:cubicBezTo>
                  <a:pt x="198" y="8"/>
                  <a:pt x="207" y="17"/>
                  <a:pt x="207" y="29"/>
                </a:cubicBezTo>
                <a:lnTo>
                  <a:pt x="207" y="136"/>
                </a:lnTo>
                <a:close/>
                <a:moveTo>
                  <a:pt x="78" y="80"/>
                </a:moveTo>
                <a:lnTo>
                  <a:pt x="78" y="80"/>
                </a:lnTo>
                <a:cubicBezTo>
                  <a:pt x="78" y="91"/>
                  <a:pt x="65" y="97"/>
                  <a:pt x="57" y="88"/>
                </a:cubicBezTo>
                <a:lnTo>
                  <a:pt x="57" y="88"/>
                </a:lnTo>
                <a:cubicBezTo>
                  <a:pt x="49" y="81"/>
                  <a:pt x="54" y="67"/>
                  <a:pt x="65" y="67"/>
                </a:cubicBezTo>
                <a:lnTo>
                  <a:pt x="65" y="67"/>
                </a:lnTo>
                <a:cubicBezTo>
                  <a:pt x="72" y="67"/>
                  <a:pt x="78" y="73"/>
                  <a:pt x="78" y="80"/>
                </a:cubicBezTo>
                <a:close/>
                <a:moveTo>
                  <a:pt x="120" y="80"/>
                </a:moveTo>
                <a:lnTo>
                  <a:pt x="120" y="80"/>
                </a:lnTo>
                <a:cubicBezTo>
                  <a:pt x="120" y="91"/>
                  <a:pt x="107" y="97"/>
                  <a:pt x="99" y="88"/>
                </a:cubicBezTo>
                <a:lnTo>
                  <a:pt x="99" y="88"/>
                </a:lnTo>
                <a:cubicBezTo>
                  <a:pt x="91" y="81"/>
                  <a:pt x="97" y="67"/>
                  <a:pt x="108" y="67"/>
                </a:cubicBezTo>
                <a:lnTo>
                  <a:pt x="108" y="67"/>
                </a:lnTo>
                <a:cubicBezTo>
                  <a:pt x="114" y="67"/>
                  <a:pt x="120" y="73"/>
                  <a:pt x="120" y="80"/>
                </a:cubicBezTo>
                <a:close/>
                <a:moveTo>
                  <a:pt x="162" y="81"/>
                </a:moveTo>
                <a:lnTo>
                  <a:pt x="162" y="81"/>
                </a:lnTo>
                <a:cubicBezTo>
                  <a:pt x="162" y="93"/>
                  <a:pt x="149" y="98"/>
                  <a:pt x="141" y="90"/>
                </a:cubicBezTo>
                <a:lnTo>
                  <a:pt x="141" y="90"/>
                </a:lnTo>
                <a:cubicBezTo>
                  <a:pt x="133" y="82"/>
                  <a:pt x="138" y="69"/>
                  <a:pt x="150" y="69"/>
                </a:cubicBezTo>
                <a:lnTo>
                  <a:pt x="150" y="69"/>
                </a:lnTo>
                <a:cubicBezTo>
                  <a:pt x="156" y="69"/>
                  <a:pt x="162" y="74"/>
                  <a:pt x="162" y="81"/>
                </a:cubicBezTo>
                <a:close/>
              </a:path>
            </a:pathLst>
          </a:custGeom>
          <a:solidFill>
            <a:schemeClr val="bg1"/>
          </a:solidFill>
          <a:ln>
            <a:noFill/>
          </a:ln>
          <a:effectLst/>
        </p:spPr>
        <p:txBody>
          <a:bodyPr wrap="none" anchor="ctr"/>
          <a:lstStyle/>
          <a:p>
            <a:endParaRPr lang="en-US" sz="2365" dirty="0">
              <a:latin typeface="义启小魏楷" panose="02010601030101010101" pitchFamily="2" charset="-122"/>
            </a:endParaRPr>
          </a:p>
        </p:txBody>
      </p:sp>
      <p:pic>
        <p:nvPicPr>
          <p:cNvPr id="6" name="图片 5" descr="logo_school"/>
          <p:cNvPicPr>
            <a:picLocks noChangeAspect="1"/>
          </p:cNvPicPr>
          <p:nvPr/>
        </p:nvPicPr>
        <p:blipFill>
          <a:blip r:embed="rId1"/>
          <a:stretch>
            <a:fillRect/>
          </a:stretch>
        </p:blipFill>
        <p:spPr>
          <a:xfrm>
            <a:off x="10066020" y="168910"/>
            <a:ext cx="1838960" cy="436245"/>
          </a:xfrm>
          <a:prstGeom prst="rect">
            <a:avLst/>
          </a:prstGeom>
        </p:spPr>
      </p:pic>
      <p:sp>
        <p:nvSpPr>
          <p:cNvPr id="14" name="TextBox 76"/>
          <p:cNvSpPr txBox="1"/>
          <p:nvPr/>
        </p:nvSpPr>
        <p:spPr>
          <a:xfrm>
            <a:off x="503555" y="187325"/>
            <a:ext cx="4749800" cy="398780"/>
          </a:xfrm>
          <a:prstGeom prst="rect">
            <a:avLst/>
          </a:prstGeom>
          <a:noFill/>
        </p:spPr>
        <p:txBody>
          <a:bodyPr wrap="square" rtlCol="0">
            <a:spAutoFit/>
          </a:bodyPr>
          <a:lstStyle/>
          <a:p>
            <a:pPr algn="dist"/>
            <a:r>
              <a:rPr lang="en-US" altLang="zh-CN" sz="2000" dirty="0">
                <a:solidFill>
                  <a:schemeClr val="bg1"/>
                </a:solidFill>
                <a:latin typeface="微软雅黑" panose="020B0503020204020204" pitchFamily="34" charset="-122"/>
                <a:ea typeface="微软雅黑" panose="020B0503020204020204" pitchFamily="34" charset="-122"/>
              </a:rPr>
              <a:t>CORS</a:t>
            </a:r>
            <a:r>
              <a:rPr lang="zh-CN" altLang="en-US" sz="2000" dirty="0">
                <a:solidFill>
                  <a:schemeClr val="bg1"/>
                </a:solidFill>
                <a:latin typeface="微软雅黑" panose="020B0503020204020204" pitchFamily="34" charset="-122"/>
                <a:ea typeface="微软雅黑" panose="020B0503020204020204" pitchFamily="34" charset="-122"/>
              </a:rPr>
              <a:t>跨域及</a:t>
            </a:r>
            <a:r>
              <a:rPr lang="en-US" altLang="zh-CN" sz="2000" dirty="0">
                <a:solidFill>
                  <a:schemeClr val="bg1"/>
                </a:solidFill>
                <a:latin typeface="微软雅黑" panose="020B0503020204020204" pitchFamily="34" charset="-122"/>
                <a:ea typeface="微软雅黑" panose="020B0503020204020204" pitchFamily="34" charset="-122"/>
              </a:rPr>
              <a:t>Nginx—</a:t>
            </a:r>
            <a:r>
              <a:rPr lang="zh-CN" altLang="en-US" sz="2000" dirty="0">
                <a:solidFill>
                  <a:schemeClr val="bg1"/>
                </a:solidFill>
                <a:latin typeface="微软雅黑" panose="020B0503020204020204" pitchFamily="34" charset="-122"/>
                <a:ea typeface="微软雅黑" panose="020B0503020204020204" pitchFamily="34" charset="-122"/>
              </a:rPr>
              <a:t>解决非同源问题</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7" name="文本框 6"/>
          <p:cNvSpPr txBox="1"/>
          <p:nvPr/>
        </p:nvSpPr>
        <p:spPr>
          <a:xfrm flipH="1">
            <a:off x="678815" y="1054735"/>
            <a:ext cx="10682605" cy="1198880"/>
          </a:xfrm>
          <a:prstGeom prst="rect">
            <a:avLst/>
          </a:prstGeom>
          <a:noFill/>
        </p:spPr>
        <p:txBody>
          <a:bodyPr wrap="square" rtlCol="0">
            <a:spAutoFit/>
          </a:bodyPr>
          <a:p>
            <a:r>
              <a:rPr lang="en-US" altLang="zh-CN" sz="2400"/>
              <a:t>CORS(Cross orgin resource sharing)</a:t>
            </a:r>
            <a:r>
              <a:rPr lang="zh-CN" altLang="en-US" sz="2400"/>
              <a:t>跨域资源共享：允许浏览器向跨源(协议＋域名＋端口)服务器，发出XMLHttpRequest请求，从而</a:t>
            </a:r>
            <a:r>
              <a:rPr lang="zh-CN" altLang="en-US" sz="2400" b="1"/>
              <a:t>克服了AJAX只能同源使用</a:t>
            </a:r>
            <a:r>
              <a:rPr lang="zh-CN" altLang="en-US" sz="2400"/>
              <a:t>的限制。</a:t>
            </a:r>
            <a:endParaRPr lang="en-US" altLang="zh-CN" sz="2400"/>
          </a:p>
        </p:txBody>
      </p:sp>
      <p:sp>
        <p:nvSpPr>
          <p:cNvPr id="2" name="文本框 1"/>
          <p:cNvSpPr txBox="1"/>
          <p:nvPr/>
        </p:nvSpPr>
        <p:spPr>
          <a:xfrm flipH="1">
            <a:off x="678815" y="2953385"/>
            <a:ext cx="10682605" cy="1198880"/>
          </a:xfrm>
          <a:prstGeom prst="rect">
            <a:avLst/>
          </a:prstGeom>
          <a:noFill/>
        </p:spPr>
        <p:txBody>
          <a:bodyPr wrap="square" rtlCol="0">
            <a:spAutoFit/>
          </a:bodyPr>
          <a:p>
            <a:r>
              <a:rPr lang="en-US" sz="2400"/>
              <a:t> Nginx是一个高性能的HTTP和反向</a:t>
            </a:r>
            <a:r>
              <a:rPr lang="en-US" sz="2400" b="1"/>
              <a:t>代理服务器</a:t>
            </a:r>
            <a:r>
              <a:rPr lang="en-US" sz="2400"/>
              <a:t>,相较于Apache\lighttpd具有占有内存少，稳定性高等优势，并且依靠并发能力强，丰富的模块库以及友好灵活的配置而闻名。在Linux操作系统下nginx效率相当</a:t>
            </a:r>
            <a:r>
              <a:rPr lang="zh-CN" altLang="en-US" sz="2400"/>
              <a:t>之</a:t>
            </a:r>
            <a:r>
              <a:rPr lang="en-US" sz="2400"/>
              <a:t>高</a:t>
            </a:r>
            <a:r>
              <a:rPr lang="zh-CN" altLang="en-US" sz="2400"/>
              <a:t>：</a:t>
            </a:r>
            <a:endParaRPr lang="zh-CN" altLang="en-US" sz="2400"/>
          </a:p>
        </p:txBody>
      </p:sp>
      <p:sp>
        <p:nvSpPr>
          <p:cNvPr id="3" name="圆角矩形 2"/>
          <p:cNvSpPr/>
          <p:nvPr/>
        </p:nvSpPr>
        <p:spPr>
          <a:xfrm>
            <a:off x="1055370" y="4351020"/>
            <a:ext cx="1927860" cy="1546860"/>
          </a:xfrm>
          <a:prstGeom prst="round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5" name="圆角矩形 4"/>
          <p:cNvSpPr/>
          <p:nvPr/>
        </p:nvSpPr>
        <p:spPr>
          <a:xfrm>
            <a:off x="4740910" y="4351020"/>
            <a:ext cx="1927860" cy="1546860"/>
          </a:xfrm>
          <a:prstGeom prst="round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8" name="圆角矩形 7"/>
          <p:cNvSpPr/>
          <p:nvPr/>
        </p:nvSpPr>
        <p:spPr>
          <a:xfrm>
            <a:off x="8337550" y="4351020"/>
            <a:ext cx="1927860" cy="1546860"/>
          </a:xfrm>
          <a:prstGeom prst="round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p>
            <a:pPr algn="ctr"/>
            <a:endParaRPr lang="zh-CN" altLang="en-US"/>
          </a:p>
        </p:txBody>
      </p:sp>
      <p:sp>
        <p:nvSpPr>
          <p:cNvPr id="12" name="文本框 11"/>
          <p:cNvSpPr txBox="1"/>
          <p:nvPr/>
        </p:nvSpPr>
        <p:spPr>
          <a:xfrm>
            <a:off x="8600440" y="4745990"/>
            <a:ext cx="1402080" cy="829945"/>
          </a:xfrm>
          <a:prstGeom prst="rect">
            <a:avLst/>
          </a:prstGeom>
          <a:noFill/>
        </p:spPr>
        <p:txBody>
          <a:bodyPr wrap="none" rtlCol="0">
            <a:spAutoFit/>
          </a:bodyPr>
          <a:p>
            <a:pPr algn="ctr"/>
            <a:r>
              <a:rPr lang="zh-CN" altLang="en-US" sz="2400" b="1"/>
              <a:t>后端真实</a:t>
            </a:r>
            <a:endParaRPr lang="zh-CN" altLang="en-US" sz="2400" b="1"/>
          </a:p>
          <a:p>
            <a:pPr algn="ctr"/>
            <a:r>
              <a:rPr lang="zh-CN" altLang="en-US" sz="2400" b="1"/>
              <a:t>服务器</a:t>
            </a:r>
            <a:endParaRPr lang="zh-CN" altLang="en-US" sz="2400" b="1"/>
          </a:p>
        </p:txBody>
      </p:sp>
      <p:sp>
        <p:nvSpPr>
          <p:cNvPr id="15" name="文本框 14"/>
          <p:cNvSpPr txBox="1"/>
          <p:nvPr/>
        </p:nvSpPr>
        <p:spPr>
          <a:xfrm>
            <a:off x="4744720" y="4909185"/>
            <a:ext cx="1924050" cy="460375"/>
          </a:xfrm>
          <a:prstGeom prst="rect">
            <a:avLst/>
          </a:prstGeom>
          <a:noFill/>
        </p:spPr>
        <p:txBody>
          <a:bodyPr wrap="none" rtlCol="0">
            <a:spAutoFit/>
          </a:bodyPr>
          <a:p>
            <a:r>
              <a:rPr lang="en-US" altLang="zh-CN" sz="2400" b="1"/>
              <a:t>Nginx</a:t>
            </a:r>
            <a:r>
              <a:rPr lang="zh-CN" altLang="en-US" sz="2400" b="1"/>
              <a:t>代理端</a:t>
            </a:r>
            <a:endParaRPr lang="zh-CN" altLang="en-US" sz="2400" b="1"/>
          </a:p>
        </p:txBody>
      </p:sp>
      <p:sp>
        <p:nvSpPr>
          <p:cNvPr id="16" name="文本框 15"/>
          <p:cNvSpPr txBox="1"/>
          <p:nvPr/>
        </p:nvSpPr>
        <p:spPr>
          <a:xfrm>
            <a:off x="1470660" y="4909185"/>
            <a:ext cx="1097280" cy="460375"/>
          </a:xfrm>
          <a:prstGeom prst="rect">
            <a:avLst/>
          </a:prstGeom>
          <a:noFill/>
        </p:spPr>
        <p:txBody>
          <a:bodyPr wrap="none" rtlCol="0">
            <a:spAutoFit/>
          </a:bodyPr>
          <a:p>
            <a:r>
              <a:rPr lang="zh-CN" altLang="en-US" sz="2400" b="1"/>
              <a:t>客户端</a:t>
            </a:r>
            <a:endParaRPr lang="zh-CN" altLang="en-US" sz="2400" b="1"/>
          </a:p>
        </p:txBody>
      </p:sp>
      <p:sp>
        <p:nvSpPr>
          <p:cNvPr id="17" name="文本框 16"/>
          <p:cNvSpPr txBox="1"/>
          <p:nvPr/>
        </p:nvSpPr>
        <p:spPr>
          <a:xfrm>
            <a:off x="5842000" y="3291840"/>
            <a:ext cx="1303020" cy="368300"/>
          </a:xfrm>
          <a:prstGeom prst="rect">
            <a:avLst/>
          </a:prstGeom>
          <a:noFill/>
        </p:spPr>
        <p:txBody>
          <a:bodyPr wrap="square" rtlCol="0" anchor="t">
            <a:spAutoFit/>
          </a:bodyPr>
          <a:p>
            <a:r>
              <a:rPr lang="zh-CN" altLang="en-US">
                <a:latin typeface="Arial" panose="020B0604020202020204" pitchFamily="34" charset="0"/>
                <a:cs typeface="Arial" panose="020B0604020202020204" pitchFamily="34" charset="0"/>
              </a:rPr>
              <a:t>→</a:t>
            </a:r>
            <a:endParaRPr lang="zh-CN" altLang="en-US">
              <a:latin typeface="Arial" panose="020B0604020202020204" pitchFamily="34" charset="0"/>
              <a:cs typeface="Arial" panose="020B0604020202020204" pitchFamily="34" charset="0"/>
            </a:endParaRPr>
          </a:p>
        </p:txBody>
      </p:sp>
      <p:sp>
        <p:nvSpPr>
          <p:cNvPr id="21" name="右箭头 20"/>
          <p:cNvSpPr/>
          <p:nvPr/>
        </p:nvSpPr>
        <p:spPr>
          <a:xfrm>
            <a:off x="3150870" y="5036820"/>
            <a:ext cx="1402080" cy="29718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p>
            <a:pPr algn="ctr"/>
            <a:endParaRPr lang="zh-CN" altLang="en-US"/>
          </a:p>
        </p:txBody>
      </p:sp>
      <p:sp>
        <p:nvSpPr>
          <p:cNvPr id="22" name="右箭头 21"/>
          <p:cNvSpPr/>
          <p:nvPr/>
        </p:nvSpPr>
        <p:spPr>
          <a:xfrm>
            <a:off x="6802120" y="4975860"/>
            <a:ext cx="1402080" cy="29718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p>
            <a:pPr algn="ctr"/>
            <a:endParaRPr lang="zh-CN" altLang="en-US"/>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0">
        <p:pull/>
      </p:transition>
    </mc:Choice>
    <mc:Fallback>
      <p:transition spd="slow" advTm="0">
        <p:pull/>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676910"/>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13" name="Freeform 222"/>
          <p:cNvSpPr>
            <a:spLocks noChangeArrowheads="1"/>
          </p:cNvSpPr>
          <p:nvPr/>
        </p:nvSpPr>
        <p:spPr bwMode="auto">
          <a:xfrm rot="1489301">
            <a:off x="9669019" y="3995232"/>
            <a:ext cx="421486" cy="412881"/>
          </a:xfrm>
          <a:custGeom>
            <a:avLst/>
            <a:gdLst>
              <a:gd name="T0" fmla="*/ 186 w 216"/>
              <a:gd name="T1" fmla="*/ 0 h 210"/>
              <a:gd name="T2" fmla="*/ 29 w 216"/>
              <a:gd name="T3" fmla="*/ 0 h 210"/>
              <a:gd name="T4" fmla="*/ 29 w 216"/>
              <a:gd name="T5" fmla="*/ 0 h 210"/>
              <a:gd name="T6" fmla="*/ 0 w 216"/>
              <a:gd name="T7" fmla="*/ 29 h 210"/>
              <a:gd name="T8" fmla="*/ 0 w 216"/>
              <a:gd name="T9" fmla="*/ 136 h 210"/>
              <a:gd name="T10" fmla="*/ 0 w 216"/>
              <a:gd name="T11" fmla="*/ 136 h 210"/>
              <a:gd name="T12" fmla="*/ 29 w 216"/>
              <a:gd name="T13" fmla="*/ 165 h 210"/>
              <a:gd name="T14" fmla="*/ 32 w 216"/>
              <a:gd name="T15" fmla="*/ 165 h 210"/>
              <a:gd name="T16" fmla="*/ 32 w 216"/>
              <a:gd name="T17" fmla="*/ 209 h 210"/>
              <a:gd name="T18" fmla="*/ 96 w 216"/>
              <a:gd name="T19" fmla="*/ 165 h 210"/>
              <a:gd name="T20" fmla="*/ 186 w 216"/>
              <a:gd name="T21" fmla="*/ 165 h 210"/>
              <a:gd name="T22" fmla="*/ 186 w 216"/>
              <a:gd name="T23" fmla="*/ 165 h 210"/>
              <a:gd name="T24" fmla="*/ 215 w 216"/>
              <a:gd name="T25" fmla="*/ 136 h 210"/>
              <a:gd name="T26" fmla="*/ 215 w 216"/>
              <a:gd name="T27" fmla="*/ 29 h 210"/>
              <a:gd name="T28" fmla="*/ 215 w 216"/>
              <a:gd name="T29" fmla="*/ 29 h 210"/>
              <a:gd name="T30" fmla="*/ 186 w 216"/>
              <a:gd name="T31" fmla="*/ 0 h 210"/>
              <a:gd name="T32" fmla="*/ 207 w 216"/>
              <a:gd name="T33" fmla="*/ 136 h 210"/>
              <a:gd name="T34" fmla="*/ 207 w 216"/>
              <a:gd name="T35" fmla="*/ 136 h 210"/>
              <a:gd name="T36" fmla="*/ 186 w 216"/>
              <a:gd name="T37" fmla="*/ 157 h 210"/>
              <a:gd name="T38" fmla="*/ 93 w 216"/>
              <a:gd name="T39" fmla="*/ 157 h 210"/>
              <a:gd name="T40" fmla="*/ 40 w 216"/>
              <a:gd name="T41" fmla="*/ 193 h 210"/>
              <a:gd name="T42" fmla="*/ 41 w 216"/>
              <a:gd name="T43" fmla="*/ 157 h 210"/>
              <a:gd name="T44" fmla="*/ 29 w 216"/>
              <a:gd name="T45" fmla="*/ 157 h 210"/>
              <a:gd name="T46" fmla="*/ 29 w 216"/>
              <a:gd name="T47" fmla="*/ 157 h 210"/>
              <a:gd name="T48" fmla="*/ 8 w 216"/>
              <a:gd name="T49" fmla="*/ 136 h 210"/>
              <a:gd name="T50" fmla="*/ 8 w 216"/>
              <a:gd name="T51" fmla="*/ 29 h 210"/>
              <a:gd name="T52" fmla="*/ 8 w 216"/>
              <a:gd name="T53" fmla="*/ 29 h 210"/>
              <a:gd name="T54" fmla="*/ 29 w 216"/>
              <a:gd name="T55" fmla="*/ 8 h 210"/>
              <a:gd name="T56" fmla="*/ 186 w 216"/>
              <a:gd name="T57" fmla="*/ 8 h 210"/>
              <a:gd name="T58" fmla="*/ 186 w 216"/>
              <a:gd name="T59" fmla="*/ 8 h 210"/>
              <a:gd name="T60" fmla="*/ 207 w 216"/>
              <a:gd name="T61" fmla="*/ 29 h 210"/>
              <a:gd name="T62" fmla="*/ 207 w 216"/>
              <a:gd name="T63" fmla="*/ 136 h 210"/>
              <a:gd name="T64" fmla="*/ 78 w 216"/>
              <a:gd name="T65" fmla="*/ 80 h 210"/>
              <a:gd name="T66" fmla="*/ 78 w 216"/>
              <a:gd name="T67" fmla="*/ 80 h 210"/>
              <a:gd name="T68" fmla="*/ 57 w 216"/>
              <a:gd name="T69" fmla="*/ 88 h 210"/>
              <a:gd name="T70" fmla="*/ 57 w 216"/>
              <a:gd name="T71" fmla="*/ 88 h 210"/>
              <a:gd name="T72" fmla="*/ 65 w 216"/>
              <a:gd name="T73" fmla="*/ 67 h 210"/>
              <a:gd name="T74" fmla="*/ 65 w 216"/>
              <a:gd name="T75" fmla="*/ 67 h 210"/>
              <a:gd name="T76" fmla="*/ 78 w 216"/>
              <a:gd name="T77" fmla="*/ 80 h 210"/>
              <a:gd name="T78" fmla="*/ 120 w 216"/>
              <a:gd name="T79" fmla="*/ 80 h 210"/>
              <a:gd name="T80" fmla="*/ 120 w 216"/>
              <a:gd name="T81" fmla="*/ 80 h 210"/>
              <a:gd name="T82" fmla="*/ 99 w 216"/>
              <a:gd name="T83" fmla="*/ 88 h 210"/>
              <a:gd name="T84" fmla="*/ 99 w 216"/>
              <a:gd name="T85" fmla="*/ 88 h 210"/>
              <a:gd name="T86" fmla="*/ 108 w 216"/>
              <a:gd name="T87" fmla="*/ 67 h 210"/>
              <a:gd name="T88" fmla="*/ 108 w 216"/>
              <a:gd name="T89" fmla="*/ 67 h 210"/>
              <a:gd name="T90" fmla="*/ 120 w 216"/>
              <a:gd name="T91" fmla="*/ 80 h 210"/>
              <a:gd name="T92" fmla="*/ 162 w 216"/>
              <a:gd name="T93" fmla="*/ 81 h 210"/>
              <a:gd name="T94" fmla="*/ 162 w 216"/>
              <a:gd name="T95" fmla="*/ 81 h 210"/>
              <a:gd name="T96" fmla="*/ 141 w 216"/>
              <a:gd name="T97" fmla="*/ 90 h 210"/>
              <a:gd name="T98" fmla="*/ 141 w 216"/>
              <a:gd name="T99" fmla="*/ 90 h 210"/>
              <a:gd name="T100" fmla="*/ 150 w 216"/>
              <a:gd name="T101" fmla="*/ 69 h 210"/>
              <a:gd name="T102" fmla="*/ 150 w 216"/>
              <a:gd name="T103" fmla="*/ 69 h 210"/>
              <a:gd name="T104" fmla="*/ 162 w 216"/>
              <a:gd name="T105" fmla="*/ 81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210">
                <a:moveTo>
                  <a:pt x="186" y="0"/>
                </a:moveTo>
                <a:lnTo>
                  <a:pt x="29" y="0"/>
                </a:lnTo>
                <a:lnTo>
                  <a:pt x="29" y="0"/>
                </a:lnTo>
                <a:cubicBezTo>
                  <a:pt x="13" y="0"/>
                  <a:pt x="0" y="13"/>
                  <a:pt x="0" y="29"/>
                </a:cubicBezTo>
                <a:lnTo>
                  <a:pt x="0" y="136"/>
                </a:lnTo>
                <a:lnTo>
                  <a:pt x="0" y="136"/>
                </a:lnTo>
                <a:cubicBezTo>
                  <a:pt x="0" y="152"/>
                  <a:pt x="13" y="165"/>
                  <a:pt x="29" y="165"/>
                </a:cubicBezTo>
                <a:lnTo>
                  <a:pt x="32" y="165"/>
                </a:lnTo>
                <a:lnTo>
                  <a:pt x="32" y="209"/>
                </a:lnTo>
                <a:lnTo>
                  <a:pt x="96" y="165"/>
                </a:lnTo>
                <a:lnTo>
                  <a:pt x="186" y="165"/>
                </a:lnTo>
                <a:lnTo>
                  <a:pt x="186" y="165"/>
                </a:lnTo>
                <a:cubicBezTo>
                  <a:pt x="202" y="165"/>
                  <a:pt x="215" y="152"/>
                  <a:pt x="215" y="136"/>
                </a:cubicBezTo>
                <a:lnTo>
                  <a:pt x="215" y="29"/>
                </a:lnTo>
                <a:lnTo>
                  <a:pt x="215" y="29"/>
                </a:lnTo>
                <a:cubicBezTo>
                  <a:pt x="215" y="13"/>
                  <a:pt x="202" y="0"/>
                  <a:pt x="186" y="0"/>
                </a:cubicBezTo>
                <a:close/>
                <a:moveTo>
                  <a:pt x="207" y="136"/>
                </a:moveTo>
                <a:lnTo>
                  <a:pt x="207" y="136"/>
                </a:lnTo>
                <a:cubicBezTo>
                  <a:pt x="207" y="147"/>
                  <a:pt x="198" y="157"/>
                  <a:pt x="186" y="157"/>
                </a:cubicBezTo>
                <a:lnTo>
                  <a:pt x="93" y="157"/>
                </a:lnTo>
                <a:lnTo>
                  <a:pt x="40" y="193"/>
                </a:lnTo>
                <a:lnTo>
                  <a:pt x="41" y="157"/>
                </a:lnTo>
                <a:lnTo>
                  <a:pt x="29" y="157"/>
                </a:lnTo>
                <a:lnTo>
                  <a:pt x="29" y="157"/>
                </a:lnTo>
                <a:cubicBezTo>
                  <a:pt x="17" y="157"/>
                  <a:pt x="8" y="147"/>
                  <a:pt x="8" y="136"/>
                </a:cubicBezTo>
                <a:lnTo>
                  <a:pt x="8" y="29"/>
                </a:lnTo>
                <a:lnTo>
                  <a:pt x="8" y="29"/>
                </a:lnTo>
                <a:cubicBezTo>
                  <a:pt x="8" y="17"/>
                  <a:pt x="17" y="8"/>
                  <a:pt x="29" y="8"/>
                </a:cubicBezTo>
                <a:lnTo>
                  <a:pt x="186" y="8"/>
                </a:lnTo>
                <a:lnTo>
                  <a:pt x="186" y="8"/>
                </a:lnTo>
                <a:cubicBezTo>
                  <a:pt x="198" y="8"/>
                  <a:pt x="207" y="17"/>
                  <a:pt x="207" y="29"/>
                </a:cubicBezTo>
                <a:lnTo>
                  <a:pt x="207" y="136"/>
                </a:lnTo>
                <a:close/>
                <a:moveTo>
                  <a:pt x="78" y="80"/>
                </a:moveTo>
                <a:lnTo>
                  <a:pt x="78" y="80"/>
                </a:lnTo>
                <a:cubicBezTo>
                  <a:pt x="78" y="91"/>
                  <a:pt x="65" y="97"/>
                  <a:pt x="57" y="88"/>
                </a:cubicBezTo>
                <a:lnTo>
                  <a:pt x="57" y="88"/>
                </a:lnTo>
                <a:cubicBezTo>
                  <a:pt x="49" y="81"/>
                  <a:pt x="54" y="67"/>
                  <a:pt x="65" y="67"/>
                </a:cubicBezTo>
                <a:lnTo>
                  <a:pt x="65" y="67"/>
                </a:lnTo>
                <a:cubicBezTo>
                  <a:pt x="72" y="67"/>
                  <a:pt x="78" y="73"/>
                  <a:pt x="78" y="80"/>
                </a:cubicBezTo>
                <a:close/>
                <a:moveTo>
                  <a:pt x="120" y="80"/>
                </a:moveTo>
                <a:lnTo>
                  <a:pt x="120" y="80"/>
                </a:lnTo>
                <a:cubicBezTo>
                  <a:pt x="120" y="91"/>
                  <a:pt x="107" y="97"/>
                  <a:pt x="99" y="88"/>
                </a:cubicBezTo>
                <a:lnTo>
                  <a:pt x="99" y="88"/>
                </a:lnTo>
                <a:cubicBezTo>
                  <a:pt x="91" y="81"/>
                  <a:pt x="97" y="67"/>
                  <a:pt x="108" y="67"/>
                </a:cubicBezTo>
                <a:lnTo>
                  <a:pt x="108" y="67"/>
                </a:lnTo>
                <a:cubicBezTo>
                  <a:pt x="114" y="67"/>
                  <a:pt x="120" y="73"/>
                  <a:pt x="120" y="80"/>
                </a:cubicBezTo>
                <a:close/>
                <a:moveTo>
                  <a:pt x="162" y="81"/>
                </a:moveTo>
                <a:lnTo>
                  <a:pt x="162" y="81"/>
                </a:lnTo>
                <a:cubicBezTo>
                  <a:pt x="162" y="93"/>
                  <a:pt x="149" y="98"/>
                  <a:pt x="141" y="90"/>
                </a:cubicBezTo>
                <a:lnTo>
                  <a:pt x="141" y="90"/>
                </a:lnTo>
                <a:cubicBezTo>
                  <a:pt x="133" y="82"/>
                  <a:pt x="138" y="69"/>
                  <a:pt x="150" y="69"/>
                </a:cubicBezTo>
                <a:lnTo>
                  <a:pt x="150" y="69"/>
                </a:lnTo>
                <a:cubicBezTo>
                  <a:pt x="156" y="69"/>
                  <a:pt x="162" y="74"/>
                  <a:pt x="162" y="81"/>
                </a:cubicBezTo>
                <a:close/>
              </a:path>
            </a:pathLst>
          </a:custGeom>
          <a:solidFill>
            <a:schemeClr val="bg1"/>
          </a:solidFill>
          <a:ln>
            <a:noFill/>
          </a:ln>
          <a:effectLst/>
        </p:spPr>
        <p:txBody>
          <a:bodyPr wrap="none" anchor="ctr"/>
          <a:lstStyle/>
          <a:p>
            <a:endParaRPr lang="en-US" sz="2365" dirty="0">
              <a:latin typeface="义启小魏楷" panose="02010601030101010101" pitchFamily="2" charset="-122"/>
            </a:endParaRPr>
          </a:p>
        </p:txBody>
      </p:sp>
      <p:pic>
        <p:nvPicPr>
          <p:cNvPr id="6" name="图片 5" descr="logo_school"/>
          <p:cNvPicPr>
            <a:picLocks noChangeAspect="1"/>
          </p:cNvPicPr>
          <p:nvPr/>
        </p:nvPicPr>
        <p:blipFill>
          <a:blip r:embed="rId1"/>
          <a:stretch>
            <a:fillRect/>
          </a:stretch>
        </p:blipFill>
        <p:spPr>
          <a:xfrm>
            <a:off x="10066020" y="168910"/>
            <a:ext cx="1838960" cy="436245"/>
          </a:xfrm>
          <a:prstGeom prst="rect">
            <a:avLst/>
          </a:prstGeom>
        </p:spPr>
      </p:pic>
      <p:sp>
        <p:nvSpPr>
          <p:cNvPr id="14" name="TextBox 76"/>
          <p:cNvSpPr txBox="1"/>
          <p:nvPr/>
        </p:nvSpPr>
        <p:spPr>
          <a:xfrm>
            <a:off x="503555" y="187325"/>
            <a:ext cx="5149850" cy="398780"/>
          </a:xfrm>
          <a:prstGeom prst="rect">
            <a:avLst/>
          </a:prstGeom>
          <a:noFill/>
        </p:spPr>
        <p:txBody>
          <a:bodyPr wrap="square" rtlCol="0">
            <a:spAutoFit/>
          </a:bodyPr>
          <a:lstStyle/>
          <a:p>
            <a:pPr algn="dist"/>
            <a:r>
              <a:rPr lang="en-US" altLang="zh-CN" sz="2000" dirty="0">
                <a:solidFill>
                  <a:schemeClr val="bg1"/>
                </a:solidFill>
                <a:latin typeface="微软雅黑" panose="020B0503020204020204" pitchFamily="34" charset="-122"/>
                <a:ea typeface="微软雅黑" panose="020B0503020204020204" pitchFamily="34" charset="-122"/>
              </a:rPr>
              <a:t>Celery</a:t>
            </a:r>
            <a:r>
              <a:rPr lang="zh-CN" altLang="en-US" sz="2000" dirty="0">
                <a:solidFill>
                  <a:schemeClr val="bg1"/>
                </a:solidFill>
                <a:latin typeface="微软雅黑" panose="020B0503020204020204" pitchFamily="34" charset="-122"/>
                <a:ea typeface="微软雅黑" panose="020B0503020204020204" pitchFamily="34" charset="-122"/>
              </a:rPr>
              <a:t>分布式系统</a:t>
            </a:r>
            <a:r>
              <a:rPr lang="en-US" altLang="zh-CN" sz="2000" dirty="0">
                <a:solidFill>
                  <a:schemeClr val="bg1"/>
                </a:solidFill>
                <a:latin typeface="微软雅黑" panose="020B0503020204020204" pitchFamily="34" charset="-122"/>
                <a:ea typeface="微软雅黑" panose="020B0503020204020204" pitchFamily="34" charset="-122"/>
              </a:rPr>
              <a:t>—</a:t>
            </a:r>
            <a:r>
              <a:rPr lang="zh-CN" altLang="en-US" sz="2000" dirty="0">
                <a:solidFill>
                  <a:schemeClr val="bg1"/>
                </a:solidFill>
                <a:latin typeface="微软雅黑" panose="020B0503020204020204" pitchFamily="34" charset="-122"/>
                <a:ea typeface="微软雅黑" panose="020B0503020204020204" pitchFamily="34" charset="-122"/>
              </a:rPr>
              <a:t>阻塞问题的异步处理</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7" name="文本框 6"/>
          <p:cNvSpPr txBox="1"/>
          <p:nvPr/>
        </p:nvSpPr>
        <p:spPr>
          <a:xfrm flipH="1">
            <a:off x="671830" y="1062355"/>
            <a:ext cx="10682605" cy="829945"/>
          </a:xfrm>
          <a:prstGeom prst="rect">
            <a:avLst/>
          </a:prstGeom>
          <a:noFill/>
        </p:spPr>
        <p:txBody>
          <a:bodyPr wrap="square" rtlCol="0">
            <a:spAutoFit/>
          </a:bodyPr>
          <a:p>
            <a:r>
              <a:rPr sz="2400"/>
              <a:t>Celery是一个简单、灵活且可靠的,处理大量消息的分布式系统它是一个专注于实时处理的任务队列，同时也支持任务调度</a:t>
            </a:r>
            <a:endParaRPr sz="2400"/>
          </a:p>
        </p:txBody>
      </p:sp>
      <p:pic>
        <p:nvPicPr>
          <p:cNvPr id="2" name="图片 1"/>
          <p:cNvPicPr>
            <a:picLocks noChangeAspect="1"/>
          </p:cNvPicPr>
          <p:nvPr/>
        </p:nvPicPr>
        <p:blipFill>
          <a:blip r:embed="rId2"/>
          <a:stretch>
            <a:fillRect/>
          </a:stretch>
        </p:blipFill>
        <p:spPr>
          <a:xfrm>
            <a:off x="1854835" y="1892300"/>
            <a:ext cx="8028305" cy="4394835"/>
          </a:xfrm>
          <a:prstGeom prst="rect">
            <a:avLst/>
          </a:prstGeom>
        </p:spPr>
      </p:pic>
      <p:sp>
        <p:nvSpPr>
          <p:cNvPr id="5" name="文本框 4"/>
          <p:cNvSpPr txBox="1"/>
          <p:nvPr/>
        </p:nvSpPr>
        <p:spPr>
          <a:xfrm>
            <a:off x="4356735" y="6303645"/>
            <a:ext cx="2350770" cy="368300"/>
          </a:xfrm>
          <a:prstGeom prst="rect">
            <a:avLst/>
          </a:prstGeom>
          <a:noFill/>
        </p:spPr>
        <p:txBody>
          <a:bodyPr wrap="none" rtlCol="0">
            <a:spAutoFit/>
          </a:bodyPr>
          <a:p>
            <a:pPr algn="l"/>
            <a:r>
              <a:rPr lang="zh-CN" altLang="en-US"/>
              <a:t>图</a:t>
            </a:r>
            <a:r>
              <a:rPr lang="en-US" altLang="zh-CN"/>
              <a:t>4 Celery</a:t>
            </a:r>
            <a:r>
              <a:rPr lang="zh-CN" altLang="en-US"/>
              <a:t>分布式系统</a:t>
            </a:r>
            <a:endParaRPr lang="zh-CN" altLang="en-US"/>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0">
        <p:pull/>
      </p:transition>
    </mc:Choice>
    <mc:Fallback>
      <p:transition spd="slow" advTm="0">
        <p:pull/>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1"/>
            <a:ext cx="3335383" cy="6857999"/>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7" name="文本框 6"/>
          <p:cNvSpPr txBox="1"/>
          <p:nvPr/>
        </p:nvSpPr>
        <p:spPr>
          <a:xfrm>
            <a:off x="1129710" y="3028889"/>
            <a:ext cx="1075962" cy="922020"/>
          </a:xfrm>
          <a:prstGeom prst="rect">
            <a:avLst/>
          </a:prstGeom>
          <a:noFill/>
        </p:spPr>
        <p:txBody>
          <a:bodyPr wrap="square" rtlCol="0">
            <a:spAutoFit/>
          </a:bodyPr>
          <a:lstStyle/>
          <a:p>
            <a:r>
              <a:rPr lang="en-US" altLang="zh-CN" sz="5400" b="1" dirty="0">
                <a:solidFill>
                  <a:schemeClr val="bg1"/>
                </a:solidFill>
                <a:latin typeface="微软雅黑" panose="020B0503020204020204" pitchFamily="34" charset="-122"/>
                <a:ea typeface="微软雅黑" panose="020B0503020204020204" pitchFamily="34" charset="-122"/>
              </a:rPr>
              <a:t>03</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pic>
        <p:nvPicPr>
          <p:cNvPr id="3" name="图片 2" descr="logo_school"/>
          <p:cNvPicPr>
            <a:picLocks noChangeAspect="1"/>
          </p:cNvPicPr>
          <p:nvPr/>
        </p:nvPicPr>
        <p:blipFill>
          <a:blip r:embed="rId1"/>
          <a:stretch>
            <a:fillRect/>
          </a:stretch>
        </p:blipFill>
        <p:spPr>
          <a:xfrm>
            <a:off x="10066020" y="168910"/>
            <a:ext cx="1838960" cy="436245"/>
          </a:xfrm>
          <a:prstGeom prst="rect">
            <a:avLst/>
          </a:prstGeom>
        </p:spPr>
      </p:pic>
      <p:sp>
        <p:nvSpPr>
          <p:cNvPr id="29" name="矩形 28"/>
          <p:cNvSpPr/>
          <p:nvPr/>
        </p:nvSpPr>
        <p:spPr>
          <a:xfrm>
            <a:off x="5123909" y="3105834"/>
            <a:ext cx="5030285" cy="768350"/>
          </a:xfrm>
          <a:prstGeom prst="rect">
            <a:avLst/>
          </a:prstGeom>
        </p:spPr>
        <p:txBody>
          <a:bodyPr wrap="square">
            <a:spAutoFit/>
          </a:bodyPr>
          <a:lstStyle/>
          <a:p>
            <a:pPr algn="dist"/>
            <a:r>
              <a:rPr lang="zh-CN" altLang="en-US" sz="4400" b="1" spc="788" dirty="0">
                <a:solidFill>
                  <a:srgbClr val="214E7D"/>
                </a:solidFill>
                <a:latin typeface="微软雅黑" panose="020B0503020204020204" pitchFamily="34" charset="-122"/>
                <a:ea typeface="微软雅黑" panose="020B0503020204020204" pitchFamily="34" charset="-122"/>
                <a:sym typeface="Arial" panose="020B0604020202020204" pitchFamily="34" charset="0"/>
              </a:rPr>
              <a:t>功能实现</a:t>
            </a:r>
            <a:endParaRPr lang="zh-CN" altLang="en-US" sz="4400" b="1" spc="788" dirty="0">
              <a:solidFill>
                <a:srgbClr val="214E7D"/>
              </a:solidFill>
              <a:latin typeface="微软雅黑" panose="020B0503020204020204" pitchFamily="34" charset="-122"/>
              <a:ea typeface="微软雅黑" panose="020B0503020204020204" pitchFamily="34" charset="-122"/>
              <a:sym typeface="Arial" panose="020B0604020202020204" pitchFamily="34" charset="0"/>
            </a:endParaRPr>
          </a:p>
        </p:txBody>
      </p:sp>
    </p:spTree>
    <p:custDataLst>
      <p:tags r:id="rId2"/>
    </p:custDataLst>
  </p:cSld>
  <p:clrMapOvr>
    <a:masterClrMapping/>
  </p:clrMapOvr>
  <p:transition spd="slow" advTm="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additive="base">
                                        <p:cTn id="11" dur="500" fill="hold"/>
                                        <p:tgtEl>
                                          <p:spTgt spid="29"/>
                                        </p:tgtEl>
                                        <p:attrNameLst>
                                          <p:attrName>ppt_x</p:attrName>
                                        </p:attrNameLst>
                                      </p:cBhvr>
                                      <p:tavLst>
                                        <p:tav tm="0">
                                          <p:val>
                                            <p:strVal val="#ppt_x"/>
                                          </p:val>
                                        </p:tav>
                                        <p:tav tm="100000">
                                          <p:val>
                                            <p:strVal val="#ppt_x"/>
                                          </p:val>
                                        </p:tav>
                                      </p:tavLst>
                                    </p:anim>
                                    <p:anim calcmode="lin" valueType="num">
                                      <p:cBhvr additive="base">
                                        <p:cTn id="12"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76"/>
          <p:cNvSpPr txBox="1"/>
          <p:nvPr/>
        </p:nvSpPr>
        <p:spPr>
          <a:xfrm>
            <a:off x="5126355" y="68580"/>
            <a:ext cx="1939290" cy="398780"/>
          </a:xfrm>
          <a:prstGeom prst="rect">
            <a:avLst/>
          </a:prstGeom>
          <a:noFill/>
        </p:spPr>
        <p:txBody>
          <a:bodyPr wrap="square" rtlCol="0">
            <a:spAutoFit/>
          </a:bodyPr>
          <a:lstStyle/>
          <a:p>
            <a:pPr algn="dist"/>
            <a:r>
              <a:rPr lang="zh-CN" altLang="en-US" sz="2000" dirty="0">
                <a:solidFill>
                  <a:schemeClr val="bg1"/>
                </a:solidFill>
                <a:latin typeface="义启小魏楷" panose="02010601030101010101" pitchFamily="2" charset="-122"/>
                <a:ea typeface="义启小魏楷" panose="02010601030101010101" pitchFamily="2" charset="-122"/>
              </a:rPr>
              <a:t>此处添加标题</a:t>
            </a:r>
            <a:endParaRPr lang="zh-CN" altLang="en-US" sz="2000" dirty="0">
              <a:solidFill>
                <a:schemeClr val="bg1"/>
              </a:solidFill>
              <a:latin typeface="义启小魏楷" panose="02010601030101010101" pitchFamily="2" charset="-122"/>
              <a:ea typeface="义启小魏楷" panose="02010601030101010101" pitchFamily="2" charset="-122"/>
            </a:endParaRPr>
          </a:p>
        </p:txBody>
      </p:sp>
      <p:sp>
        <p:nvSpPr>
          <p:cNvPr id="23" name="矩形 22"/>
          <p:cNvSpPr/>
          <p:nvPr/>
        </p:nvSpPr>
        <p:spPr>
          <a:xfrm>
            <a:off x="0" y="0"/>
            <a:ext cx="12192000" cy="676910"/>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5" name="TextBox 76"/>
          <p:cNvSpPr txBox="1"/>
          <p:nvPr/>
        </p:nvSpPr>
        <p:spPr>
          <a:xfrm>
            <a:off x="291465" y="187325"/>
            <a:ext cx="1810385" cy="398780"/>
          </a:xfrm>
          <a:prstGeom prst="rect">
            <a:avLst/>
          </a:prstGeom>
          <a:noFill/>
        </p:spPr>
        <p:txBody>
          <a:bodyPr wrap="square" rtlCol="0">
            <a:spAutoFit/>
          </a:bodyPr>
          <a:lstStyle/>
          <a:p>
            <a:pPr algn="dist"/>
            <a:r>
              <a:rPr lang="zh-CN" altLang="en-US" sz="2000" dirty="0">
                <a:solidFill>
                  <a:schemeClr val="bg1"/>
                </a:solidFill>
                <a:latin typeface="微软雅黑" panose="020B0503020204020204" pitchFamily="34" charset="-122"/>
                <a:ea typeface="微软雅黑" panose="020B0503020204020204" pitchFamily="34" charset="-122"/>
              </a:rPr>
              <a:t>首页</a:t>
            </a:r>
            <a:endParaRPr lang="zh-CN" altLang="en-US" sz="2000" dirty="0">
              <a:solidFill>
                <a:schemeClr val="bg1"/>
              </a:solidFill>
              <a:latin typeface="微软雅黑" panose="020B0503020204020204" pitchFamily="34" charset="-122"/>
              <a:ea typeface="微软雅黑" panose="020B0503020204020204" pitchFamily="34" charset="-122"/>
            </a:endParaRPr>
          </a:p>
        </p:txBody>
      </p:sp>
      <p:pic>
        <p:nvPicPr>
          <p:cNvPr id="24" name="图片 23" descr="logo_school"/>
          <p:cNvPicPr>
            <a:picLocks noChangeAspect="1"/>
          </p:cNvPicPr>
          <p:nvPr/>
        </p:nvPicPr>
        <p:blipFill>
          <a:blip r:embed="rId1"/>
          <a:stretch>
            <a:fillRect/>
          </a:stretch>
        </p:blipFill>
        <p:spPr>
          <a:xfrm>
            <a:off x="10066020" y="168910"/>
            <a:ext cx="1838960" cy="436245"/>
          </a:xfrm>
          <a:prstGeom prst="rect">
            <a:avLst/>
          </a:prstGeom>
        </p:spPr>
      </p:pic>
      <p:pic>
        <p:nvPicPr>
          <p:cNvPr id="3" name="图片 2"/>
          <p:cNvPicPr>
            <a:picLocks noChangeAspect="1"/>
          </p:cNvPicPr>
          <p:nvPr/>
        </p:nvPicPr>
        <p:blipFill>
          <a:blip r:embed="rId2"/>
          <a:stretch>
            <a:fillRect/>
          </a:stretch>
        </p:blipFill>
        <p:spPr>
          <a:xfrm>
            <a:off x="1560195" y="1265555"/>
            <a:ext cx="9291320" cy="4911725"/>
          </a:xfrm>
          <a:prstGeom prst="rect">
            <a:avLst/>
          </a:prstGeom>
        </p:spPr>
      </p:pic>
      <p:sp>
        <p:nvSpPr>
          <p:cNvPr id="4" name="文本框 3"/>
          <p:cNvSpPr txBox="1"/>
          <p:nvPr/>
        </p:nvSpPr>
        <p:spPr>
          <a:xfrm>
            <a:off x="5260975" y="6290310"/>
            <a:ext cx="1280795" cy="368300"/>
          </a:xfrm>
          <a:prstGeom prst="rect">
            <a:avLst/>
          </a:prstGeom>
          <a:noFill/>
        </p:spPr>
        <p:txBody>
          <a:bodyPr wrap="none" rtlCol="0">
            <a:spAutoFit/>
          </a:bodyPr>
          <a:p>
            <a:pPr algn="l"/>
            <a:r>
              <a:rPr lang="zh-CN" altLang="en-US"/>
              <a:t>图</a:t>
            </a:r>
            <a:r>
              <a:rPr lang="en-US"/>
              <a:t>5 </a:t>
            </a:r>
            <a:r>
              <a:rPr lang="zh-CN" altLang="en-US"/>
              <a:t>首页图</a:t>
            </a:r>
            <a:endParaRPr lang="zh-CN" altLang="en-US"/>
          </a:p>
        </p:txBody>
      </p:sp>
      <p:sp>
        <p:nvSpPr>
          <p:cNvPr id="2" name="文本框 1"/>
          <p:cNvSpPr txBox="1"/>
          <p:nvPr/>
        </p:nvSpPr>
        <p:spPr>
          <a:xfrm>
            <a:off x="1524635" y="741045"/>
            <a:ext cx="9631680" cy="460375"/>
          </a:xfrm>
          <a:prstGeom prst="rect">
            <a:avLst/>
          </a:prstGeom>
          <a:noFill/>
        </p:spPr>
        <p:txBody>
          <a:bodyPr wrap="none" rtlCol="0">
            <a:spAutoFit/>
          </a:bodyPr>
          <a:p>
            <a:pPr algn="l"/>
            <a:r>
              <a:rPr lang="zh-CN" altLang="en-US" sz="2400" b="1"/>
              <a:t>具有</a:t>
            </a:r>
            <a:r>
              <a:rPr lang="zh-CN" altLang="en-US" sz="2400" b="1">
                <a:sym typeface="+mn-ea"/>
              </a:rPr>
              <a:t>轮播图及</a:t>
            </a:r>
            <a:r>
              <a:rPr lang="zh-CN" altLang="en-US" sz="2400" b="1"/>
              <a:t>点击：登录、注册</a:t>
            </a:r>
            <a:r>
              <a:rPr lang="zh-CN" altLang="en-US" sz="2400" b="1">
                <a:sym typeface="+mn-ea"/>
              </a:rPr>
              <a:t>、购物车、收货地址、商品介绍等功能</a:t>
            </a:r>
            <a:endParaRPr lang="zh-CN" altLang="en-US" sz="2400" b="1"/>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250" advTm="0"/>
    </mc:Choice>
    <mc:Fallback>
      <p:transition spd="slow" advTm="0"/>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76"/>
          <p:cNvSpPr txBox="1"/>
          <p:nvPr/>
        </p:nvSpPr>
        <p:spPr>
          <a:xfrm>
            <a:off x="5126355" y="68580"/>
            <a:ext cx="1939290" cy="398780"/>
          </a:xfrm>
          <a:prstGeom prst="rect">
            <a:avLst/>
          </a:prstGeom>
          <a:noFill/>
        </p:spPr>
        <p:txBody>
          <a:bodyPr wrap="square" rtlCol="0">
            <a:spAutoFit/>
          </a:bodyPr>
          <a:lstStyle/>
          <a:p>
            <a:pPr algn="dist"/>
            <a:r>
              <a:rPr lang="zh-CN" altLang="en-US" sz="2000" dirty="0">
                <a:solidFill>
                  <a:schemeClr val="bg1"/>
                </a:solidFill>
                <a:latin typeface="义启小魏楷" panose="02010601030101010101" pitchFamily="2" charset="-122"/>
                <a:ea typeface="义启小魏楷" panose="02010601030101010101" pitchFamily="2" charset="-122"/>
              </a:rPr>
              <a:t>此处添加标题</a:t>
            </a:r>
            <a:endParaRPr lang="zh-CN" altLang="en-US" sz="2000" dirty="0">
              <a:solidFill>
                <a:schemeClr val="bg1"/>
              </a:solidFill>
              <a:latin typeface="义启小魏楷" panose="02010601030101010101" pitchFamily="2" charset="-122"/>
              <a:ea typeface="义启小魏楷" panose="02010601030101010101" pitchFamily="2" charset="-122"/>
            </a:endParaRPr>
          </a:p>
        </p:txBody>
      </p:sp>
      <p:sp>
        <p:nvSpPr>
          <p:cNvPr id="23" name="矩形 22"/>
          <p:cNvSpPr/>
          <p:nvPr/>
        </p:nvSpPr>
        <p:spPr>
          <a:xfrm>
            <a:off x="0" y="0"/>
            <a:ext cx="12192000" cy="676910"/>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5" name="TextBox 76"/>
          <p:cNvSpPr txBox="1"/>
          <p:nvPr/>
        </p:nvSpPr>
        <p:spPr>
          <a:xfrm>
            <a:off x="291465" y="187325"/>
            <a:ext cx="1810385" cy="398780"/>
          </a:xfrm>
          <a:prstGeom prst="rect">
            <a:avLst/>
          </a:prstGeom>
          <a:noFill/>
        </p:spPr>
        <p:txBody>
          <a:bodyPr wrap="square" rtlCol="0">
            <a:spAutoFit/>
          </a:bodyPr>
          <a:lstStyle/>
          <a:p>
            <a:pPr algn="dist"/>
            <a:r>
              <a:rPr lang="zh-CN" altLang="en-US" sz="2000" dirty="0">
                <a:solidFill>
                  <a:schemeClr val="bg1"/>
                </a:solidFill>
                <a:latin typeface="微软雅黑" panose="020B0503020204020204" pitchFamily="34" charset="-122"/>
                <a:ea typeface="微软雅黑" panose="020B0503020204020204" pitchFamily="34" charset="-122"/>
              </a:rPr>
              <a:t>注册</a:t>
            </a:r>
            <a:endParaRPr lang="zh-CN" altLang="en-US" sz="2000" dirty="0">
              <a:solidFill>
                <a:schemeClr val="bg1"/>
              </a:solidFill>
              <a:latin typeface="微软雅黑" panose="020B0503020204020204" pitchFamily="34" charset="-122"/>
              <a:ea typeface="微软雅黑" panose="020B0503020204020204" pitchFamily="34" charset="-122"/>
            </a:endParaRPr>
          </a:p>
        </p:txBody>
      </p:sp>
      <p:pic>
        <p:nvPicPr>
          <p:cNvPr id="24" name="图片 23" descr="logo_school"/>
          <p:cNvPicPr>
            <a:picLocks noChangeAspect="1"/>
          </p:cNvPicPr>
          <p:nvPr/>
        </p:nvPicPr>
        <p:blipFill>
          <a:blip r:embed="rId1"/>
          <a:stretch>
            <a:fillRect/>
          </a:stretch>
        </p:blipFill>
        <p:spPr>
          <a:xfrm>
            <a:off x="10066020" y="168910"/>
            <a:ext cx="1838960" cy="436245"/>
          </a:xfrm>
          <a:prstGeom prst="rect">
            <a:avLst/>
          </a:prstGeom>
        </p:spPr>
      </p:pic>
      <p:pic>
        <p:nvPicPr>
          <p:cNvPr id="2" name="图片 1"/>
          <p:cNvPicPr>
            <a:picLocks noChangeAspect="1"/>
          </p:cNvPicPr>
          <p:nvPr/>
        </p:nvPicPr>
        <p:blipFill>
          <a:blip r:embed="rId2"/>
          <a:stretch>
            <a:fillRect/>
          </a:stretch>
        </p:blipFill>
        <p:spPr>
          <a:xfrm>
            <a:off x="1498600" y="1267460"/>
            <a:ext cx="9433560" cy="4991100"/>
          </a:xfrm>
          <a:prstGeom prst="rect">
            <a:avLst/>
          </a:prstGeom>
        </p:spPr>
      </p:pic>
      <p:sp>
        <p:nvSpPr>
          <p:cNvPr id="3" name="文本框 2"/>
          <p:cNvSpPr txBox="1"/>
          <p:nvPr/>
        </p:nvSpPr>
        <p:spPr>
          <a:xfrm>
            <a:off x="5455920" y="6316980"/>
            <a:ext cx="1280795" cy="368300"/>
          </a:xfrm>
          <a:prstGeom prst="rect">
            <a:avLst/>
          </a:prstGeom>
          <a:noFill/>
        </p:spPr>
        <p:txBody>
          <a:bodyPr wrap="none" rtlCol="0">
            <a:spAutoFit/>
          </a:bodyPr>
          <a:p>
            <a:pPr algn="l"/>
            <a:r>
              <a:rPr lang="zh-CN" altLang="en-US"/>
              <a:t>图</a:t>
            </a:r>
            <a:r>
              <a:rPr lang="en-US"/>
              <a:t>6 </a:t>
            </a:r>
            <a:r>
              <a:rPr lang="zh-CN" altLang="en-US"/>
              <a:t>注册图</a:t>
            </a:r>
            <a:endParaRPr lang="zh-CN" altLang="en-US"/>
          </a:p>
        </p:txBody>
      </p:sp>
      <p:sp>
        <p:nvSpPr>
          <p:cNvPr id="6" name="文本框 5"/>
          <p:cNvSpPr txBox="1"/>
          <p:nvPr/>
        </p:nvSpPr>
        <p:spPr>
          <a:xfrm>
            <a:off x="1584960" y="807085"/>
            <a:ext cx="9022080" cy="460375"/>
          </a:xfrm>
          <a:prstGeom prst="rect">
            <a:avLst/>
          </a:prstGeom>
          <a:noFill/>
        </p:spPr>
        <p:txBody>
          <a:bodyPr wrap="none" rtlCol="0">
            <a:spAutoFit/>
          </a:bodyPr>
          <a:p>
            <a:pPr algn="l"/>
            <a:r>
              <a:rPr lang="zh-CN" altLang="en-US" sz="2400" b="1"/>
              <a:t>具有输入和自检：用户名、密码</a:t>
            </a:r>
            <a:r>
              <a:rPr lang="zh-CN" altLang="en-US" sz="2400" b="1">
                <a:sym typeface="+mn-ea"/>
              </a:rPr>
              <a:t>、邮箱、手机号，提交资料等功能</a:t>
            </a:r>
            <a:endParaRPr lang="zh-CN" altLang="en-US" sz="2400" b="1"/>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250" advTm="0"/>
    </mc:Choice>
    <mc:Fallback>
      <p:transition spd="slow" advTm="0"/>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76"/>
          <p:cNvSpPr txBox="1"/>
          <p:nvPr/>
        </p:nvSpPr>
        <p:spPr>
          <a:xfrm>
            <a:off x="5126355" y="68580"/>
            <a:ext cx="1939290" cy="398780"/>
          </a:xfrm>
          <a:prstGeom prst="rect">
            <a:avLst/>
          </a:prstGeom>
          <a:noFill/>
        </p:spPr>
        <p:txBody>
          <a:bodyPr wrap="square" rtlCol="0">
            <a:spAutoFit/>
          </a:bodyPr>
          <a:lstStyle/>
          <a:p>
            <a:pPr algn="dist"/>
            <a:r>
              <a:rPr lang="zh-CN" altLang="en-US" sz="2000" dirty="0">
                <a:solidFill>
                  <a:schemeClr val="bg1"/>
                </a:solidFill>
                <a:latin typeface="义启小魏楷" panose="02010601030101010101" pitchFamily="2" charset="-122"/>
                <a:ea typeface="义启小魏楷" panose="02010601030101010101" pitchFamily="2" charset="-122"/>
              </a:rPr>
              <a:t>此处添加标题</a:t>
            </a:r>
            <a:endParaRPr lang="zh-CN" altLang="en-US" sz="2000" dirty="0">
              <a:solidFill>
                <a:schemeClr val="bg1"/>
              </a:solidFill>
              <a:latin typeface="义启小魏楷" panose="02010601030101010101" pitchFamily="2" charset="-122"/>
              <a:ea typeface="义启小魏楷" panose="02010601030101010101" pitchFamily="2" charset="-122"/>
            </a:endParaRPr>
          </a:p>
        </p:txBody>
      </p:sp>
      <p:sp>
        <p:nvSpPr>
          <p:cNvPr id="23" name="矩形 22"/>
          <p:cNvSpPr/>
          <p:nvPr/>
        </p:nvSpPr>
        <p:spPr>
          <a:xfrm>
            <a:off x="0" y="0"/>
            <a:ext cx="12192000" cy="676910"/>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5" name="TextBox 76"/>
          <p:cNvSpPr txBox="1"/>
          <p:nvPr/>
        </p:nvSpPr>
        <p:spPr>
          <a:xfrm>
            <a:off x="291465" y="187325"/>
            <a:ext cx="1810385" cy="398780"/>
          </a:xfrm>
          <a:prstGeom prst="rect">
            <a:avLst/>
          </a:prstGeom>
          <a:noFill/>
        </p:spPr>
        <p:txBody>
          <a:bodyPr wrap="square" rtlCol="0">
            <a:spAutoFit/>
          </a:bodyPr>
          <a:lstStyle/>
          <a:p>
            <a:pPr algn="dist"/>
            <a:r>
              <a:rPr lang="zh-CN" altLang="en-US" sz="2000" dirty="0">
                <a:solidFill>
                  <a:schemeClr val="bg1"/>
                </a:solidFill>
                <a:latin typeface="微软雅黑" panose="020B0503020204020204" pitchFamily="34" charset="-122"/>
                <a:ea typeface="微软雅黑" panose="020B0503020204020204" pitchFamily="34" charset="-122"/>
              </a:rPr>
              <a:t>登录</a:t>
            </a:r>
            <a:endParaRPr lang="zh-CN" altLang="en-US" sz="2000" dirty="0">
              <a:solidFill>
                <a:schemeClr val="bg1"/>
              </a:solidFill>
              <a:latin typeface="微软雅黑" panose="020B0503020204020204" pitchFamily="34" charset="-122"/>
              <a:ea typeface="微软雅黑" panose="020B0503020204020204" pitchFamily="34" charset="-122"/>
            </a:endParaRPr>
          </a:p>
        </p:txBody>
      </p:sp>
      <p:pic>
        <p:nvPicPr>
          <p:cNvPr id="24" name="图片 23" descr="logo_school"/>
          <p:cNvPicPr>
            <a:picLocks noChangeAspect="1"/>
          </p:cNvPicPr>
          <p:nvPr/>
        </p:nvPicPr>
        <p:blipFill>
          <a:blip r:embed="rId1"/>
          <a:stretch>
            <a:fillRect/>
          </a:stretch>
        </p:blipFill>
        <p:spPr>
          <a:xfrm>
            <a:off x="10066020" y="168910"/>
            <a:ext cx="1838960" cy="436245"/>
          </a:xfrm>
          <a:prstGeom prst="rect">
            <a:avLst/>
          </a:prstGeom>
        </p:spPr>
      </p:pic>
      <p:pic>
        <p:nvPicPr>
          <p:cNvPr id="2" name="图片 1"/>
          <p:cNvPicPr>
            <a:picLocks noChangeAspect="1"/>
          </p:cNvPicPr>
          <p:nvPr/>
        </p:nvPicPr>
        <p:blipFill>
          <a:blip r:embed="rId2"/>
          <a:stretch>
            <a:fillRect/>
          </a:stretch>
        </p:blipFill>
        <p:spPr>
          <a:xfrm>
            <a:off x="1584960" y="1273175"/>
            <a:ext cx="9471025" cy="5006340"/>
          </a:xfrm>
          <a:prstGeom prst="rect">
            <a:avLst/>
          </a:prstGeom>
        </p:spPr>
      </p:pic>
      <p:sp>
        <p:nvSpPr>
          <p:cNvPr id="4" name="文本框 3"/>
          <p:cNvSpPr txBox="1"/>
          <p:nvPr/>
        </p:nvSpPr>
        <p:spPr>
          <a:xfrm>
            <a:off x="5406390" y="6378575"/>
            <a:ext cx="1280795" cy="368300"/>
          </a:xfrm>
          <a:prstGeom prst="rect">
            <a:avLst/>
          </a:prstGeom>
          <a:noFill/>
        </p:spPr>
        <p:txBody>
          <a:bodyPr wrap="none" rtlCol="0">
            <a:spAutoFit/>
          </a:bodyPr>
          <a:p>
            <a:pPr algn="l"/>
            <a:r>
              <a:rPr lang="zh-CN" altLang="en-US"/>
              <a:t>图</a:t>
            </a:r>
            <a:r>
              <a:rPr lang="en-US"/>
              <a:t>7 </a:t>
            </a:r>
            <a:r>
              <a:rPr lang="zh-CN" altLang="en-US"/>
              <a:t>登录图</a:t>
            </a:r>
            <a:endParaRPr lang="zh-CN" altLang="en-US"/>
          </a:p>
        </p:txBody>
      </p:sp>
      <p:sp>
        <p:nvSpPr>
          <p:cNvPr id="6" name="文本框 5"/>
          <p:cNvSpPr txBox="1"/>
          <p:nvPr/>
        </p:nvSpPr>
        <p:spPr>
          <a:xfrm>
            <a:off x="2145030" y="788670"/>
            <a:ext cx="7802880" cy="460375"/>
          </a:xfrm>
          <a:prstGeom prst="rect">
            <a:avLst/>
          </a:prstGeom>
          <a:noFill/>
        </p:spPr>
        <p:txBody>
          <a:bodyPr wrap="none" rtlCol="0">
            <a:spAutoFit/>
          </a:bodyPr>
          <a:p>
            <a:pPr algn="l"/>
            <a:r>
              <a:rPr lang="zh-CN" altLang="en-US" sz="2400" b="1"/>
              <a:t>具有输入和自检：用户名、密码、勾选、</a:t>
            </a:r>
            <a:r>
              <a:rPr lang="zh-CN" altLang="en-US" sz="2400" b="1">
                <a:sym typeface="+mn-ea"/>
              </a:rPr>
              <a:t>提交资料等功能</a:t>
            </a:r>
            <a:endParaRPr lang="zh-CN" altLang="en-US" sz="2400" b="1"/>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250" advTm="0"/>
    </mc:Choice>
    <mc:Fallback>
      <p:transition spd="slow" advTm="0"/>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76"/>
          <p:cNvSpPr txBox="1"/>
          <p:nvPr/>
        </p:nvSpPr>
        <p:spPr>
          <a:xfrm>
            <a:off x="5126355" y="68580"/>
            <a:ext cx="1939290" cy="398780"/>
          </a:xfrm>
          <a:prstGeom prst="rect">
            <a:avLst/>
          </a:prstGeom>
          <a:noFill/>
        </p:spPr>
        <p:txBody>
          <a:bodyPr wrap="square" rtlCol="0">
            <a:spAutoFit/>
          </a:bodyPr>
          <a:lstStyle/>
          <a:p>
            <a:pPr algn="dist"/>
            <a:r>
              <a:rPr lang="zh-CN" altLang="en-US" sz="2000" dirty="0">
                <a:solidFill>
                  <a:schemeClr val="bg1"/>
                </a:solidFill>
                <a:latin typeface="义启小魏楷" panose="02010601030101010101" pitchFamily="2" charset="-122"/>
                <a:ea typeface="义启小魏楷" panose="02010601030101010101" pitchFamily="2" charset="-122"/>
              </a:rPr>
              <a:t>此处添加标题</a:t>
            </a:r>
            <a:endParaRPr lang="zh-CN" altLang="en-US" sz="2000" dirty="0">
              <a:solidFill>
                <a:schemeClr val="bg1"/>
              </a:solidFill>
              <a:latin typeface="义启小魏楷" panose="02010601030101010101" pitchFamily="2" charset="-122"/>
              <a:ea typeface="义启小魏楷" panose="02010601030101010101" pitchFamily="2" charset="-122"/>
            </a:endParaRPr>
          </a:p>
        </p:txBody>
      </p:sp>
      <p:sp>
        <p:nvSpPr>
          <p:cNvPr id="23" name="矩形 22"/>
          <p:cNvSpPr/>
          <p:nvPr/>
        </p:nvSpPr>
        <p:spPr>
          <a:xfrm>
            <a:off x="0" y="0"/>
            <a:ext cx="12192000" cy="676910"/>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5" name="TextBox 76"/>
          <p:cNvSpPr txBox="1"/>
          <p:nvPr/>
        </p:nvSpPr>
        <p:spPr>
          <a:xfrm>
            <a:off x="291465" y="187325"/>
            <a:ext cx="1810385" cy="398780"/>
          </a:xfrm>
          <a:prstGeom prst="rect">
            <a:avLst/>
          </a:prstGeom>
          <a:noFill/>
        </p:spPr>
        <p:txBody>
          <a:bodyPr wrap="square" rtlCol="0">
            <a:spAutoFit/>
          </a:bodyPr>
          <a:lstStyle/>
          <a:p>
            <a:pPr algn="dist"/>
            <a:r>
              <a:rPr lang="zh-CN" altLang="en-US" sz="2000" dirty="0">
                <a:solidFill>
                  <a:schemeClr val="bg1"/>
                </a:solidFill>
                <a:latin typeface="微软雅黑" panose="020B0503020204020204" pitchFamily="34" charset="-122"/>
                <a:ea typeface="微软雅黑" panose="020B0503020204020204" pitchFamily="34" charset="-122"/>
              </a:rPr>
              <a:t>激活邮件</a:t>
            </a:r>
            <a:endParaRPr lang="zh-CN" altLang="en-US" sz="2000" dirty="0">
              <a:solidFill>
                <a:schemeClr val="bg1"/>
              </a:solidFill>
              <a:latin typeface="微软雅黑" panose="020B0503020204020204" pitchFamily="34" charset="-122"/>
              <a:ea typeface="微软雅黑" panose="020B0503020204020204" pitchFamily="34" charset="-122"/>
            </a:endParaRPr>
          </a:p>
        </p:txBody>
      </p:sp>
      <p:pic>
        <p:nvPicPr>
          <p:cNvPr id="24" name="图片 23" descr="logo_school"/>
          <p:cNvPicPr>
            <a:picLocks noChangeAspect="1"/>
          </p:cNvPicPr>
          <p:nvPr/>
        </p:nvPicPr>
        <p:blipFill>
          <a:blip r:embed="rId1"/>
          <a:stretch>
            <a:fillRect/>
          </a:stretch>
        </p:blipFill>
        <p:spPr>
          <a:xfrm>
            <a:off x="10066020" y="168910"/>
            <a:ext cx="1838960" cy="436245"/>
          </a:xfrm>
          <a:prstGeom prst="rect">
            <a:avLst/>
          </a:prstGeom>
        </p:spPr>
      </p:pic>
      <p:pic>
        <p:nvPicPr>
          <p:cNvPr id="4" name="图片 3"/>
          <p:cNvPicPr>
            <a:picLocks noChangeAspect="1"/>
          </p:cNvPicPr>
          <p:nvPr/>
        </p:nvPicPr>
        <p:blipFill>
          <a:blip r:embed="rId2"/>
          <a:stretch>
            <a:fillRect/>
          </a:stretch>
        </p:blipFill>
        <p:spPr>
          <a:xfrm>
            <a:off x="1530985" y="1295400"/>
            <a:ext cx="9352280" cy="4961255"/>
          </a:xfrm>
          <a:prstGeom prst="rect">
            <a:avLst/>
          </a:prstGeom>
        </p:spPr>
      </p:pic>
      <p:sp>
        <p:nvSpPr>
          <p:cNvPr id="2" name="文本框 1"/>
          <p:cNvSpPr txBox="1"/>
          <p:nvPr/>
        </p:nvSpPr>
        <p:spPr>
          <a:xfrm>
            <a:off x="5566410" y="6336030"/>
            <a:ext cx="1280795" cy="368300"/>
          </a:xfrm>
          <a:prstGeom prst="rect">
            <a:avLst/>
          </a:prstGeom>
          <a:noFill/>
        </p:spPr>
        <p:txBody>
          <a:bodyPr wrap="none" rtlCol="0">
            <a:spAutoFit/>
          </a:bodyPr>
          <a:p>
            <a:pPr algn="l"/>
            <a:r>
              <a:rPr lang="zh-CN" altLang="en-US"/>
              <a:t>图</a:t>
            </a:r>
            <a:r>
              <a:rPr lang="en-US"/>
              <a:t>8 </a:t>
            </a:r>
            <a:r>
              <a:rPr lang="zh-CN" altLang="en-US"/>
              <a:t>邮件图</a:t>
            </a:r>
            <a:endParaRPr lang="zh-CN" altLang="en-US"/>
          </a:p>
        </p:txBody>
      </p:sp>
      <p:sp>
        <p:nvSpPr>
          <p:cNvPr id="6" name="文本框 5"/>
          <p:cNvSpPr txBox="1"/>
          <p:nvPr/>
        </p:nvSpPr>
        <p:spPr>
          <a:xfrm>
            <a:off x="4356735" y="755650"/>
            <a:ext cx="3840480" cy="460375"/>
          </a:xfrm>
          <a:prstGeom prst="rect">
            <a:avLst/>
          </a:prstGeom>
          <a:noFill/>
        </p:spPr>
        <p:txBody>
          <a:bodyPr wrap="none" rtlCol="0">
            <a:spAutoFit/>
          </a:bodyPr>
          <a:p>
            <a:pPr algn="l"/>
            <a:r>
              <a:rPr lang="zh-CN" altLang="en-US" sz="2400" b="1"/>
              <a:t>具有发送：激活邮件的功能</a:t>
            </a:r>
            <a:endParaRPr lang="zh-CN" altLang="en-US" sz="2400" b="1"/>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250" advTm="0"/>
    </mc:Choice>
    <mc:Fallback>
      <p:transition spd="slow" advTm="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3810"/>
            <a:ext cx="3837940" cy="6865620"/>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5" name="等腰三角形 4"/>
          <p:cNvSpPr/>
          <p:nvPr/>
        </p:nvSpPr>
        <p:spPr>
          <a:xfrm rot="5400000" flipH="1">
            <a:off x="1436370" y="2401570"/>
            <a:ext cx="6854190" cy="2051050"/>
          </a:xfrm>
          <a:prstGeom prst="triangle">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6" name="平行四边形 5"/>
          <p:cNvSpPr/>
          <p:nvPr/>
        </p:nvSpPr>
        <p:spPr>
          <a:xfrm>
            <a:off x="3837940" y="3419475"/>
            <a:ext cx="2398395" cy="3438525"/>
          </a:xfrm>
          <a:prstGeom prst="parallelogram">
            <a:avLst>
              <a:gd name="adj" fmla="val 84220"/>
            </a:avLst>
          </a:prstGeom>
          <a:solidFill>
            <a:srgbClr val="183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7" name="平行四边形 6"/>
          <p:cNvSpPr/>
          <p:nvPr/>
        </p:nvSpPr>
        <p:spPr>
          <a:xfrm flipH="1">
            <a:off x="3837940" y="0"/>
            <a:ext cx="2398395" cy="3419475"/>
          </a:xfrm>
          <a:prstGeom prst="parallelogram">
            <a:avLst>
              <a:gd name="adj" fmla="val 84220"/>
            </a:avLst>
          </a:prstGeom>
          <a:solidFill>
            <a:srgbClr val="183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48" name="Text Box 3"/>
          <p:cNvSpPr>
            <a:spLocks noChangeArrowheads="1"/>
          </p:cNvSpPr>
          <p:nvPr/>
        </p:nvSpPr>
        <p:spPr bwMode="auto">
          <a:xfrm>
            <a:off x="1897788" y="3012122"/>
            <a:ext cx="1532708" cy="829945"/>
          </a:xfrm>
          <a:prstGeom prst="rect">
            <a:avLst/>
          </a:prstGeom>
        </p:spPr>
        <p:txBody>
          <a:bodyPr wrap="square">
            <a:spAutoFit/>
          </a:bodyPr>
          <a:lstStyle/>
          <a:p>
            <a:pPr algn="dist">
              <a:spcBef>
                <a:spcPct val="0"/>
              </a:spcBef>
            </a:pPr>
            <a:r>
              <a:rPr lang="zh-CN" altLang="en-US" sz="4800" b="1" dirty="0">
                <a:solidFill>
                  <a:schemeClr val="bg1"/>
                </a:solidFill>
                <a:ea typeface="+mn-lt"/>
                <a:cs typeface="Noto Sans S Chinese Regular" panose="020B0500000000000000" charset="-122"/>
              </a:rPr>
              <a:t>目录</a:t>
            </a:r>
            <a:endParaRPr lang="zh-CN" altLang="en-US" sz="4800" b="1" dirty="0">
              <a:solidFill>
                <a:schemeClr val="bg1"/>
              </a:solidFill>
              <a:ea typeface="+mn-lt"/>
              <a:cs typeface="Noto Sans S Chinese Regular" panose="020B0500000000000000" charset="-122"/>
            </a:endParaRPr>
          </a:p>
        </p:txBody>
      </p:sp>
      <p:sp>
        <p:nvSpPr>
          <p:cNvPr id="10" name="TextBox 76"/>
          <p:cNvSpPr txBox="1"/>
          <p:nvPr/>
        </p:nvSpPr>
        <p:spPr>
          <a:xfrm>
            <a:off x="8117205" y="1371600"/>
            <a:ext cx="3168015" cy="460375"/>
          </a:xfrm>
          <a:prstGeom prst="rect">
            <a:avLst/>
          </a:prstGeom>
          <a:noFill/>
        </p:spPr>
        <p:txBody>
          <a:bodyPr wrap="square" rtlCol="0">
            <a:spAutoFit/>
          </a:bodyPr>
          <a:lstStyle/>
          <a:p>
            <a:pPr algn="dist"/>
            <a:r>
              <a:rPr lang="zh-CN" altLang="en-US" sz="2400" b="1" spc="788" dirty="0">
                <a:solidFill>
                  <a:schemeClr val="tx1">
                    <a:lumMod val="85000"/>
                    <a:lumOff val="15000"/>
                  </a:schemeClr>
                </a:solidFill>
                <a:latin typeface="微软雅黑" panose="020B0503020204020204" pitchFamily="34" charset="-122"/>
                <a:ea typeface="微软雅黑" panose="020B0503020204020204" pitchFamily="34" charset="-122"/>
                <a:sym typeface="Arial" panose="020B0604020202020204" pitchFamily="34" charset="0"/>
              </a:rPr>
              <a:t>选题背景与意义</a:t>
            </a:r>
            <a:endParaRPr lang="zh-CN" altLang="en-US" sz="2400" b="1" spc="788" dirty="0">
              <a:solidFill>
                <a:schemeClr val="tx1">
                  <a:lumMod val="85000"/>
                  <a:lumOff val="1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1" name="TextBox 32"/>
          <p:cNvSpPr txBox="1">
            <a:spLocks noChangeArrowheads="1"/>
          </p:cNvSpPr>
          <p:nvPr/>
        </p:nvSpPr>
        <p:spPr bwMode="auto">
          <a:xfrm>
            <a:off x="7120890" y="3768090"/>
            <a:ext cx="601345" cy="584835"/>
          </a:xfrm>
          <a:prstGeom prst="rect">
            <a:avLst/>
          </a:prstGeom>
          <a:solidFill>
            <a:srgbClr val="214E7D"/>
          </a:solidFill>
          <a:ln>
            <a:noFill/>
          </a:ln>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dirty="0">
                <a:solidFill>
                  <a:schemeClr val="bg1"/>
                </a:solidFill>
                <a:ea typeface="义启小魏楷" panose="02010601030101010101" pitchFamily="2" charset="-122"/>
              </a:rPr>
              <a:t>03</a:t>
            </a:r>
            <a:endParaRPr lang="en-US" altLang="zh-CN" sz="3200" dirty="0">
              <a:solidFill>
                <a:schemeClr val="bg1"/>
              </a:solidFill>
              <a:ea typeface="义启小魏楷" panose="02010601030101010101" pitchFamily="2" charset="-122"/>
            </a:endParaRPr>
          </a:p>
        </p:txBody>
      </p:sp>
      <p:sp>
        <p:nvSpPr>
          <p:cNvPr id="35" name="TextBox 76"/>
          <p:cNvSpPr txBox="1"/>
          <p:nvPr/>
        </p:nvSpPr>
        <p:spPr>
          <a:xfrm>
            <a:off x="8136255" y="3832225"/>
            <a:ext cx="3148965" cy="460375"/>
          </a:xfrm>
          <a:prstGeom prst="rect">
            <a:avLst/>
          </a:prstGeom>
          <a:noFill/>
        </p:spPr>
        <p:txBody>
          <a:bodyPr wrap="square" rtlCol="0">
            <a:spAutoFit/>
          </a:bodyPr>
          <a:lstStyle/>
          <a:p>
            <a:pPr algn="dist"/>
            <a:r>
              <a:rPr lang="zh-CN" altLang="en-US" sz="2400" b="1" spc="788" dirty="0">
                <a:solidFill>
                  <a:schemeClr val="tx1">
                    <a:lumMod val="85000"/>
                    <a:lumOff val="15000"/>
                  </a:schemeClr>
                </a:solidFill>
                <a:latin typeface="微软雅黑" panose="020B0503020204020204" pitchFamily="34" charset="-122"/>
                <a:ea typeface="微软雅黑" panose="020B0503020204020204" pitchFamily="34" charset="-122"/>
                <a:sym typeface="Arial" panose="020B0604020202020204" pitchFamily="34" charset="0"/>
              </a:rPr>
              <a:t>功能实现</a:t>
            </a:r>
            <a:endParaRPr lang="zh-CN" altLang="en-US" sz="2400" b="1" spc="788" dirty="0">
              <a:solidFill>
                <a:schemeClr val="tx1">
                  <a:lumMod val="85000"/>
                  <a:lumOff val="1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1" name="TextBox 32"/>
          <p:cNvSpPr txBox="1">
            <a:spLocks noChangeArrowheads="1"/>
          </p:cNvSpPr>
          <p:nvPr/>
        </p:nvSpPr>
        <p:spPr bwMode="auto">
          <a:xfrm>
            <a:off x="7120890" y="2536190"/>
            <a:ext cx="601345" cy="584835"/>
          </a:xfrm>
          <a:prstGeom prst="rect">
            <a:avLst/>
          </a:prstGeom>
          <a:solidFill>
            <a:srgbClr val="214E7D"/>
          </a:solidFill>
          <a:ln>
            <a:noFill/>
          </a:ln>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dirty="0">
                <a:solidFill>
                  <a:schemeClr val="bg1"/>
                </a:solidFill>
                <a:ea typeface="义启小魏楷" panose="02010601030101010101" pitchFamily="2" charset="-122"/>
              </a:rPr>
              <a:t>02</a:t>
            </a:r>
            <a:endParaRPr lang="en-US" altLang="zh-CN" sz="3200" dirty="0">
              <a:solidFill>
                <a:schemeClr val="bg1"/>
              </a:solidFill>
              <a:ea typeface="义启小魏楷" panose="02010601030101010101" pitchFamily="2" charset="-122"/>
            </a:endParaRPr>
          </a:p>
        </p:txBody>
      </p:sp>
      <p:sp>
        <p:nvSpPr>
          <p:cNvPr id="43" name="TextBox 76"/>
          <p:cNvSpPr txBox="1"/>
          <p:nvPr/>
        </p:nvSpPr>
        <p:spPr>
          <a:xfrm>
            <a:off x="8117205" y="2599690"/>
            <a:ext cx="3168015" cy="460375"/>
          </a:xfrm>
          <a:prstGeom prst="rect">
            <a:avLst/>
          </a:prstGeom>
          <a:noFill/>
        </p:spPr>
        <p:txBody>
          <a:bodyPr wrap="square" rtlCol="0">
            <a:spAutoFit/>
          </a:bodyPr>
          <a:lstStyle/>
          <a:p>
            <a:pPr algn="dist"/>
            <a:r>
              <a:rPr lang="zh-CN" altLang="en-US" sz="2400" b="1" spc="788" dirty="0">
                <a:solidFill>
                  <a:schemeClr val="tx1">
                    <a:lumMod val="85000"/>
                    <a:lumOff val="15000"/>
                  </a:schemeClr>
                </a:solidFill>
                <a:latin typeface="微软雅黑" panose="020B0503020204020204" pitchFamily="34" charset="-122"/>
                <a:ea typeface="微软雅黑" panose="020B0503020204020204" pitchFamily="34" charset="-122"/>
                <a:sym typeface="Arial" panose="020B0604020202020204" pitchFamily="34" charset="0"/>
              </a:rPr>
              <a:t>技术概要</a:t>
            </a:r>
            <a:endParaRPr lang="zh-CN" altLang="en-US" sz="2400" b="1" spc="788" dirty="0">
              <a:solidFill>
                <a:schemeClr val="tx1">
                  <a:lumMod val="85000"/>
                  <a:lumOff val="1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4" name="TextBox 32"/>
          <p:cNvSpPr txBox="1">
            <a:spLocks noChangeArrowheads="1"/>
          </p:cNvSpPr>
          <p:nvPr/>
        </p:nvSpPr>
        <p:spPr bwMode="auto">
          <a:xfrm>
            <a:off x="7120890" y="4999990"/>
            <a:ext cx="601345" cy="584835"/>
          </a:xfrm>
          <a:prstGeom prst="rect">
            <a:avLst/>
          </a:prstGeom>
          <a:solidFill>
            <a:srgbClr val="214E7D"/>
          </a:solidFill>
          <a:ln>
            <a:noFill/>
          </a:ln>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dirty="0">
                <a:solidFill>
                  <a:schemeClr val="bg1"/>
                </a:solidFill>
                <a:ea typeface="义启小魏楷" panose="02010601030101010101" pitchFamily="2" charset="-122"/>
              </a:rPr>
              <a:t>04</a:t>
            </a:r>
            <a:endParaRPr lang="en-US" altLang="zh-CN" sz="3200" dirty="0">
              <a:solidFill>
                <a:schemeClr val="bg1"/>
              </a:solidFill>
              <a:ea typeface="义启小魏楷" panose="02010601030101010101" pitchFamily="2" charset="-122"/>
            </a:endParaRPr>
          </a:p>
        </p:txBody>
      </p:sp>
      <p:sp>
        <p:nvSpPr>
          <p:cNvPr id="47" name="TextBox 76"/>
          <p:cNvSpPr txBox="1"/>
          <p:nvPr/>
        </p:nvSpPr>
        <p:spPr>
          <a:xfrm>
            <a:off x="8136255" y="5064760"/>
            <a:ext cx="3148965" cy="460375"/>
          </a:xfrm>
          <a:prstGeom prst="rect">
            <a:avLst/>
          </a:prstGeom>
          <a:noFill/>
        </p:spPr>
        <p:txBody>
          <a:bodyPr wrap="square" rtlCol="0">
            <a:spAutoFit/>
          </a:bodyPr>
          <a:lstStyle/>
          <a:p>
            <a:pPr algn="dist"/>
            <a:r>
              <a:rPr lang="zh-CN" altLang="en-US" sz="2400" b="1" spc="788" dirty="0">
                <a:solidFill>
                  <a:schemeClr val="tx1">
                    <a:lumMod val="85000"/>
                    <a:lumOff val="15000"/>
                  </a:schemeClr>
                </a:solidFill>
                <a:latin typeface="微软雅黑" panose="020B0503020204020204" pitchFamily="34" charset="-122"/>
                <a:ea typeface="微软雅黑" panose="020B0503020204020204" pitchFamily="34" charset="-122"/>
                <a:sym typeface="Arial" panose="020B0604020202020204" pitchFamily="34" charset="0"/>
              </a:rPr>
              <a:t>成果演示</a:t>
            </a:r>
            <a:endParaRPr lang="zh-CN" altLang="en-US" sz="2400" b="1" spc="788" dirty="0">
              <a:solidFill>
                <a:schemeClr val="tx1">
                  <a:lumMod val="85000"/>
                  <a:lumOff val="1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 name="文本框 1"/>
          <p:cNvSpPr txBox="1"/>
          <p:nvPr/>
        </p:nvSpPr>
        <p:spPr bwMode="auto">
          <a:xfrm>
            <a:off x="7120890" y="1304290"/>
            <a:ext cx="594360" cy="583565"/>
          </a:xfrm>
          <a:prstGeom prst="rect">
            <a:avLst/>
          </a:prstGeom>
          <a:solidFill>
            <a:srgbClr val="214E7D"/>
          </a:solidFill>
          <a:ln>
            <a:noFill/>
          </a:ln>
        </p:spPr>
        <p:txBody>
          <a:bodyPr wrap="none" rtlCol="0">
            <a:no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lvl="0" algn="l" eaLnBrk="1" hangingPunct="1">
              <a:buClrTx/>
              <a:buSzTx/>
              <a:buFontTx/>
            </a:pPr>
            <a:r>
              <a:rPr lang="en-US" altLang="zh-CN" sz="3200" dirty="0">
                <a:solidFill>
                  <a:schemeClr val="bg1"/>
                </a:solidFill>
                <a:ea typeface="义启小魏楷" panose="02010601030101010101" pitchFamily="2" charset="-122"/>
                <a:sym typeface="+mn-ea"/>
              </a:rPr>
              <a:t>01</a:t>
            </a:r>
            <a:endParaRPr lang="en-US" altLang="zh-CN" sz="3200" dirty="0">
              <a:solidFill>
                <a:schemeClr val="bg1"/>
              </a:solidFill>
              <a:ea typeface="义启小魏楷" panose="02010601030101010101" pitchFamily="2" charset="-122"/>
              <a:sym typeface="+mn-ea"/>
            </a:endParaRPr>
          </a:p>
        </p:txBody>
      </p:sp>
      <p:pic>
        <p:nvPicPr>
          <p:cNvPr id="65" name="图片 64" descr="logo_school"/>
          <p:cNvPicPr>
            <a:picLocks noChangeAspect="1"/>
          </p:cNvPicPr>
          <p:nvPr/>
        </p:nvPicPr>
        <p:blipFill>
          <a:blip r:embed="rId1"/>
          <a:stretch>
            <a:fillRect/>
          </a:stretch>
        </p:blipFill>
        <p:spPr>
          <a:xfrm>
            <a:off x="10066020" y="168910"/>
            <a:ext cx="1838960" cy="436245"/>
          </a:xfrm>
          <a:prstGeom prst="rect">
            <a:avLst/>
          </a:prstGeom>
        </p:spPr>
      </p:pic>
    </p:spTree>
    <p:custDataLst>
      <p:tags r:id="rId2"/>
    </p:custDataLst>
  </p:cSld>
  <p:clrMapOvr>
    <a:masterClrMapping/>
  </p:clrMapOvr>
  <p:transition spd="slow" advTm="0">
    <p:pull/>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76"/>
          <p:cNvSpPr txBox="1"/>
          <p:nvPr/>
        </p:nvSpPr>
        <p:spPr>
          <a:xfrm>
            <a:off x="5126355" y="68580"/>
            <a:ext cx="1939290" cy="398780"/>
          </a:xfrm>
          <a:prstGeom prst="rect">
            <a:avLst/>
          </a:prstGeom>
          <a:noFill/>
        </p:spPr>
        <p:txBody>
          <a:bodyPr wrap="square" rtlCol="0">
            <a:spAutoFit/>
          </a:bodyPr>
          <a:lstStyle/>
          <a:p>
            <a:pPr algn="dist"/>
            <a:r>
              <a:rPr lang="zh-CN" altLang="en-US" sz="2000" dirty="0">
                <a:solidFill>
                  <a:schemeClr val="bg1"/>
                </a:solidFill>
                <a:latin typeface="义启小魏楷" panose="02010601030101010101" pitchFamily="2" charset="-122"/>
                <a:ea typeface="义启小魏楷" panose="02010601030101010101" pitchFamily="2" charset="-122"/>
              </a:rPr>
              <a:t>此处添加标题</a:t>
            </a:r>
            <a:endParaRPr lang="zh-CN" altLang="en-US" sz="2000" dirty="0">
              <a:solidFill>
                <a:schemeClr val="bg1"/>
              </a:solidFill>
              <a:latin typeface="义启小魏楷" panose="02010601030101010101" pitchFamily="2" charset="-122"/>
              <a:ea typeface="义启小魏楷" panose="02010601030101010101" pitchFamily="2" charset="-122"/>
            </a:endParaRPr>
          </a:p>
        </p:txBody>
      </p:sp>
      <p:sp>
        <p:nvSpPr>
          <p:cNvPr id="23" name="矩形 22"/>
          <p:cNvSpPr/>
          <p:nvPr/>
        </p:nvSpPr>
        <p:spPr>
          <a:xfrm>
            <a:off x="0" y="0"/>
            <a:ext cx="12192000" cy="676910"/>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5" name="TextBox 76"/>
          <p:cNvSpPr txBox="1"/>
          <p:nvPr/>
        </p:nvSpPr>
        <p:spPr>
          <a:xfrm>
            <a:off x="291465" y="187325"/>
            <a:ext cx="1810385" cy="398780"/>
          </a:xfrm>
          <a:prstGeom prst="rect">
            <a:avLst/>
          </a:prstGeom>
          <a:noFill/>
        </p:spPr>
        <p:txBody>
          <a:bodyPr wrap="square" rtlCol="0">
            <a:spAutoFit/>
          </a:bodyPr>
          <a:lstStyle/>
          <a:p>
            <a:pPr algn="dist"/>
            <a:r>
              <a:rPr lang="zh-CN" altLang="en-US" sz="2000" dirty="0">
                <a:solidFill>
                  <a:schemeClr val="bg1"/>
                </a:solidFill>
                <a:latin typeface="微软雅黑" panose="020B0503020204020204" pitchFamily="34" charset="-122"/>
                <a:ea typeface="微软雅黑" panose="020B0503020204020204" pitchFamily="34" charset="-122"/>
              </a:rPr>
              <a:t>账户激活</a:t>
            </a:r>
            <a:endParaRPr lang="zh-CN" altLang="en-US" sz="2000" dirty="0">
              <a:solidFill>
                <a:schemeClr val="bg1"/>
              </a:solidFill>
              <a:latin typeface="微软雅黑" panose="020B0503020204020204" pitchFamily="34" charset="-122"/>
              <a:ea typeface="微软雅黑" panose="020B0503020204020204" pitchFamily="34" charset="-122"/>
            </a:endParaRPr>
          </a:p>
        </p:txBody>
      </p:sp>
      <p:pic>
        <p:nvPicPr>
          <p:cNvPr id="24" name="图片 23" descr="logo_school"/>
          <p:cNvPicPr>
            <a:picLocks noChangeAspect="1"/>
          </p:cNvPicPr>
          <p:nvPr/>
        </p:nvPicPr>
        <p:blipFill>
          <a:blip r:embed="rId1"/>
          <a:stretch>
            <a:fillRect/>
          </a:stretch>
        </p:blipFill>
        <p:spPr>
          <a:xfrm>
            <a:off x="10066020" y="168910"/>
            <a:ext cx="1838960" cy="436245"/>
          </a:xfrm>
          <a:prstGeom prst="rect">
            <a:avLst/>
          </a:prstGeom>
        </p:spPr>
      </p:pic>
      <p:pic>
        <p:nvPicPr>
          <p:cNvPr id="2" name="图片 1"/>
          <p:cNvPicPr>
            <a:picLocks noChangeAspect="1"/>
          </p:cNvPicPr>
          <p:nvPr/>
        </p:nvPicPr>
        <p:blipFill>
          <a:blip r:embed="rId2"/>
          <a:stretch>
            <a:fillRect/>
          </a:stretch>
        </p:blipFill>
        <p:spPr>
          <a:xfrm>
            <a:off x="1569085" y="1249045"/>
            <a:ext cx="9161780" cy="4916805"/>
          </a:xfrm>
          <a:prstGeom prst="rect">
            <a:avLst/>
          </a:prstGeom>
        </p:spPr>
      </p:pic>
      <p:sp>
        <p:nvSpPr>
          <p:cNvPr id="4" name="文本框 3"/>
          <p:cNvSpPr txBox="1"/>
          <p:nvPr/>
        </p:nvSpPr>
        <p:spPr>
          <a:xfrm>
            <a:off x="5271770" y="6297295"/>
            <a:ext cx="1509395" cy="368300"/>
          </a:xfrm>
          <a:prstGeom prst="rect">
            <a:avLst/>
          </a:prstGeom>
          <a:noFill/>
        </p:spPr>
        <p:txBody>
          <a:bodyPr wrap="none" rtlCol="0">
            <a:spAutoFit/>
          </a:bodyPr>
          <a:p>
            <a:pPr algn="l"/>
            <a:r>
              <a:rPr lang="zh-CN" altLang="en-US"/>
              <a:t>图</a:t>
            </a:r>
            <a:r>
              <a:rPr lang="en-US"/>
              <a:t>9 </a:t>
            </a:r>
            <a:r>
              <a:rPr lang="zh-CN" altLang="en-US"/>
              <a:t>账户激活</a:t>
            </a:r>
            <a:endParaRPr lang="zh-CN" altLang="en-US"/>
          </a:p>
        </p:txBody>
      </p:sp>
      <p:sp>
        <p:nvSpPr>
          <p:cNvPr id="6" name="文本框 5"/>
          <p:cNvSpPr txBox="1"/>
          <p:nvPr/>
        </p:nvSpPr>
        <p:spPr>
          <a:xfrm>
            <a:off x="3662045" y="732790"/>
            <a:ext cx="4450080" cy="460375"/>
          </a:xfrm>
          <a:prstGeom prst="rect">
            <a:avLst/>
          </a:prstGeom>
          <a:noFill/>
        </p:spPr>
        <p:txBody>
          <a:bodyPr wrap="none" rtlCol="0">
            <a:spAutoFit/>
          </a:bodyPr>
          <a:p>
            <a:pPr algn="l"/>
            <a:r>
              <a:rPr lang="zh-CN" altLang="en-US" sz="2400" b="1"/>
              <a:t>具有跳转页面、</a:t>
            </a:r>
            <a:r>
              <a:rPr lang="zh-CN" altLang="en-US" sz="2400" b="1">
                <a:sym typeface="+mn-ea"/>
              </a:rPr>
              <a:t>提交资料等功能</a:t>
            </a:r>
            <a:endParaRPr lang="zh-CN" altLang="en-US" sz="2400" b="1"/>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250" advTm="0"/>
    </mc:Choice>
    <mc:Fallback>
      <p:transition spd="slow" advTm="0"/>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76"/>
          <p:cNvSpPr txBox="1"/>
          <p:nvPr/>
        </p:nvSpPr>
        <p:spPr>
          <a:xfrm>
            <a:off x="5126355" y="68580"/>
            <a:ext cx="1939290" cy="398780"/>
          </a:xfrm>
          <a:prstGeom prst="rect">
            <a:avLst/>
          </a:prstGeom>
          <a:noFill/>
        </p:spPr>
        <p:txBody>
          <a:bodyPr wrap="square" rtlCol="0">
            <a:spAutoFit/>
          </a:bodyPr>
          <a:lstStyle/>
          <a:p>
            <a:pPr algn="dist"/>
            <a:r>
              <a:rPr lang="zh-CN" altLang="en-US" sz="2000" dirty="0">
                <a:solidFill>
                  <a:schemeClr val="bg1"/>
                </a:solidFill>
                <a:latin typeface="义启小魏楷" panose="02010601030101010101" pitchFamily="2" charset="-122"/>
                <a:ea typeface="义启小魏楷" panose="02010601030101010101" pitchFamily="2" charset="-122"/>
              </a:rPr>
              <a:t>此处添加标题</a:t>
            </a:r>
            <a:endParaRPr lang="zh-CN" altLang="en-US" sz="2000" dirty="0">
              <a:solidFill>
                <a:schemeClr val="bg1"/>
              </a:solidFill>
              <a:latin typeface="义启小魏楷" panose="02010601030101010101" pitchFamily="2" charset="-122"/>
              <a:ea typeface="义启小魏楷" panose="02010601030101010101" pitchFamily="2" charset="-122"/>
            </a:endParaRPr>
          </a:p>
        </p:txBody>
      </p:sp>
      <p:sp>
        <p:nvSpPr>
          <p:cNvPr id="23" name="矩形 22"/>
          <p:cNvSpPr/>
          <p:nvPr/>
        </p:nvSpPr>
        <p:spPr>
          <a:xfrm>
            <a:off x="0" y="0"/>
            <a:ext cx="12192000" cy="676910"/>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5" name="TextBox 76"/>
          <p:cNvSpPr txBox="1"/>
          <p:nvPr/>
        </p:nvSpPr>
        <p:spPr>
          <a:xfrm>
            <a:off x="291465" y="187325"/>
            <a:ext cx="1810385" cy="398780"/>
          </a:xfrm>
          <a:prstGeom prst="rect">
            <a:avLst/>
          </a:prstGeom>
          <a:noFill/>
        </p:spPr>
        <p:txBody>
          <a:bodyPr wrap="square" rtlCol="0">
            <a:spAutoFit/>
          </a:bodyPr>
          <a:lstStyle/>
          <a:p>
            <a:pPr algn="dist"/>
            <a:r>
              <a:rPr lang="zh-CN" altLang="en-US" sz="2000" dirty="0">
                <a:solidFill>
                  <a:schemeClr val="bg1"/>
                </a:solidFill>
                <a:latin typeface="微软雅黑" panose="020B0503020204020204" pitchFamily="34" charset="-122"/>
                <a:ea typeface="微软雅黑" panose="020B0503020204020204" pitchFamily="34" charset="-122"/>
              </a:rPr>
              <a:t>收货地址</a:t>
            </a:r>
            <a:endParaRPr lang="zh-CN" altLang="en-US" sz="2000" dirty="0">
              <a:solidFill>
                <a:schemeClr val="bg1"/>
              </a:solidFill>
              <a:latin typeface="微软雅黑" panose="020B0503020204020204" pitchFamily="34" charset="-122"/>
              <a:ea typeface="微软雅黑" panose="020B0503020204020204" pitchFamily="34" charset="-122"/>
            </a:endParaRPr>
          </a:p>
        </p:txBody>
      </p:sp>
      <p:pic>
        <p:nvPicPr>
          <p:cNvPr id="24" name="图片 23" descr="logo_school"/>
          <p:cNvPicPr>
            <a:picLocks noChangeAspect="1"/>
          </p:cNvPicPr>
          <p:nvPr/>
        </p:nvPicPr>
        <p:blipFill>
          <a:blip r:embed="rId1"/>
          <a:stretch>
            <a:fillRect/>
          </a:stretch>
        </p:blipFill>
        <p:spPr>
          <a:xfrm>
            <a:off x="10066020" y="168910"/>
            <a:ext cx="1838960" cy="436245"/>
          </a:xfrm>
          <a:prstGeom prst="rect">
            <a:avLst/>
          </a:prstGeom>
        </p:spPr>
      </p:pic>
      <p:pic>
        <p:nvPicPr>
          <p:cNvPr id="2" name="图片 1"/>
          <p:cNvPicPr>
            <a:picLocks noChangeAspect="1"/>
          </p:cNvPicPr>
          <p:nvPr/>
        </p:nvPicPr>
        <p:blipFill>
          <a:blip r:embed="rId2"/>
          <a:stretch>
            <a:fillRect/>
          </a:stretch>
        </p:blipFill>
        <p:spPr>
          <a:xfrm>
            <a:off x="1445260" y="1249045"/>
            <a:ext cx="9538970" cy="5057140"/>
          </a:xfrm>
          <a:prstGeom prst="rect">
            <a:avLst/>
          </a:prstGeom>
        </p:spPr>
      </p:pic>
      <p:sp>
        <p:nvSpPr>
          <p:cNvPr id="4" name="文本框 3"/>
          <p:cNvSpPr txBox="1"/>
          <p:nvPr/>
        </p:nvSpPr>
        <p:spPr>
          <a:xfrm>
            <a:off x="5394960" y="6262370"/>
            <a:ext cx="1401445" cy="368300"/>
          </a:xfrm>
          <a:prstGeom prst="rect">
            <a:avLst/>
          </a:prstGeom>
          <a:noFill/>
        </p:spPr>
        <p:txBody>
          <a:bodyPr wrap="none" rtlCol="0">
            <a:spAutoFit/>
          </a:bodyPr>
          <a:p>
            <a:pPr algn="l"/>
            <a:r>
              <a:rPr lang="zh-CN" altLang="en-US"/>
              <a:t>图</a:t>
            </a:r>
            <a:r>
              <a:rPr lang="en-US"/>
              <a:t>10 </a:t>
            </a:r>
            <a:r>
              <a:rPr lang="zh-CN" altLang="en-US"/>
              <a:t>收货图</a:t>
            </a:r>
            <a:endParaRPr lang="zh-CN" altLang="en-US"/>
          </a:p>
        </p:txBody>
      </p:sp>
      <p:sp>
        <p:nvSpPr>
          <p:cNvPr id="6" name="文本框 5"/>
          <p:cNvSpPr txBox="1"/>
          <p:nvPr/>
        </p:nvSpPr>
        <p:spPr>
          <a:xfrm>
            <a:off x="2145030" y="788670"/>
            <a:ext cx="6888480" cy="460375"/>
          </a:xfrm>
          <a:prstGeom prst="rect">
            <a:avLst/>
          </a:prstGeom>
          <a:noFill/>
        </p:spPr>
        <p:txBody>
          <a:bodyPr wrap="none" rtlCol="0">
            <a:spAutoFit/>
          </a:bodyPr>
          <a:p>
            <a:pPr algn="l"/>
            <a:r>
              <a:rPr lang="zh-CN" altLang="en-US" sz="2400" b="1"/>
              <a:t>具有输入和自检：字符串、数字、</a:t>
            </a:r>
            <a:r>
              <a:rPr lang="zh-CN" altLang="en-US" sz="2400" b="1">
                <a:sym typeface="+mn-ea"/>
              </a:rPr>
              <a:t>提交资料等功能</a:t>
            </a:r>
            <a:endParaRPr lang="zh-CN" altLang="en-US" sz="2400" b="1"/>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250" advTm="0"/>
    </mc:Choice>
    <mc:Fallback>
      <p:transition spd="slow" advTm="0"/>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76"/>
          <p:cNvSpPr txBox="1"/>
          <p:nvPr/>
        </p:nvSpPr>
        <p:spPr>
          <a:xfrm>
            <a:off x="5126355" y="68580"/>
            <a:ext cx="1939290" cy="398780"/>
          </a:xfrm>
          <a:prstGeom prst="rect">
            <a:avLst/>
          </a:prstGeom>
          <a:noFill/>
        </p:spPr>
        <p:txBody>
          <a:bodyPr wrap="square" rtlCol="0">
            <a:spAutoFit/>
          </a:bodyPr>
          <a:lstStyle/>
          <a:p>
            <a:pPr algn="dist"/>
            <a:r>
              <a:rPr lang="zh-CN" altLang="en-US" sz="2000" dirty="0">
                <a:solidFill>
                  <a:schemeClr val="bg1"/>
                </a:solidFill>
                <a:latin typeface="义启小魏楷" panose="02010601030101010101" pitchFamily="2" charset="-122"/>
                <a:ea typeface="义启小魏楷" panose="02010601030101010101" pitchFamily="2" charset="-122"/>
              </a:rPr>
              <a:t>此处添加标题</a:t>
            </a:r>
            <a:endParaRPr lang="zh-CN" altLang="en-US" sz="2000" dirty="0">
              <a:solidFill>
                <a:schemeClr val="bg1"/>
              </a:solidFill>
              <a:latin typeface="义启小魏楷" panose="02010601030101010101" pitchFamily="2" charset="-122"/>
              <a:ea typeface="义启小魏楷" panose="02010601030101010101" pitchFamily="2" charset="-122"/>
            </a:endParaRPr>
          </a:p>
        </p:txBody>
      </p:sp>
      <p:sp>
        <p:nvSpPr>
          <p:cNvPr id="23" name="矩形 22"/>
          <p:cNvSpPr/>
          <p:nvPr/>
        </p:nvSpPr>
        <p:spPr>
          <a:xfrm>
            <a:off x="0" y="0"/>
            <a:ext cx="12192000" cy="676910"/>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5" name="TextBox 76"/>
          <p:cNvSpPr txBox="1"/>
          <p:nvPr/>
        </p:nvSpPr>
        <p:spPr>
          <a:xfrm>
            <a:off x="291465" y="187325"/>
            <a:ext cx="1810385" cy="398780"/>
          </a:xfrm>
          <a:prstGeom prst="rect">
            <a:avLst/>
          </a:prstGeom>
          <a:noFill/>
        </p:spPr>
        <p:txBody>
          <a:bodyPr wrap="square" rtlCol="0">
            <a:spAutoFit/>
          </a:bodyPr>
          <a:lstStyle/>
          <a:p>
            <a:pPr algn="dist"/>
            <a:r>
              <a:rPr lang="zh-CN" altLang="en-US" sz="2000" dirty="0">
                <a:solidFill>
                  <a:schemeClr val="bg1"/>
                </a:solidFill>
                <a:latin typeface="微软雅黑" panose="020B0503020204020204" pitchFamily="34" charset="-122"/>
                <a:ea typeface="微软雅黑" panose="020B0503020204020204" pitchFamily="34" charset="-122"/>
              </a:rPr>
              <a:t>商品推荐</a:t>
            </a:r>
            <a:endParaRPr lang="zh-CN" altLang="en-US" sz="2000" dirty="0">
              <a:solidFill>
                <a:schemeClr val="bg1"/>
              </a:solidFill>
              <a:latin typeface="微软雅黑" panose="020B0503020204020204" pitchFamily="34" charset="-122"/>
              <a:ea typeface="微软雅黑" panose="020B0503020204020204" pitchFamily="34" charset="-122"/>
            </a:endParaRPr>
          </a:p>
        </p:txBody>
      </p:sp>
      <p:pic>
        <p:nvPicPr>
          <p:cNvPr id="24" name="图片 23" descr="logo_school"/>
          <p:cNvPicPr>
            <a:picLocks noChangeAspect="1"/>
          </p:cNvPicPr>
          <p:nvPr/>
        </p:nvPicPr>
        <p:blipFill>
          <a:blip r:embed="rId1"/>
          <a:stretch>
            <a:fillRect/>
          </a:stretch>
        </p:blipFill>
        <p:spPr>
          <a:xfrm>
            <a:off x="10066020" y="168910"/>
            <a:ext cx="1838960" cy="436245"/>
          </a:xfrm>
          <a:prstGeom prst="rect">
            <a:avLst/>
          </a:prstGeom>
        </p:spPr>
      </p:pic>
      <p:pic>
        <p:nvPicPr>
          <p:cNvPr id="2" name="图片 1"/>
          <p:cNvPicPr>
            <a:picLocks noChangeAspect="1"/>
          </p:cNvPicPr>
          <p:nvPr/>
        </p:nvPicPr>
        <p:blipFill>
          <a:blip r:embed="rId2"/>
          <a:stretch>
            <a:fillRect/>
          </a:stretch>
        </p:blipFill>
        <p:spPr>
          <a:xfrm>
            <a:off x="1437005" y="1354455"/>
            <a:ext cx="9626600" cy="4843145"/>
          </a:xfrm>
          <a:prstGeom prst="rect">
            <a:avLst/>
          </a:prstGeom>
        </p:spPr>
      </p:pic>
      <p:sp>
        <p:nvSpPr>
          <p:cNvPr id="4" name="文本框 3"/>
          <p:cNvSpPr txBox="1"/>
          <p:nvPr/>
        </p:nvSpPr>
        <p:spPr>
          <a:xfrm>
            <a:off x="5434965" y="6303645"/>
            <a:ext cx="1630045" cy="368300"/>
          </a:xfrm>
          <a:prstGeom prst="rect">
            <a:avLst/>
          </a:prstGeom>
          <a:noFill/>
        </p:spPr>
        <p:txBody>
          <a:bodyPr wrap="none" rtlCol="0">
            <a:spAutoFit/>
          </a:bodyPr>
          <a:p>
            <a:pPr algn="l"/>
            <a:r>
              <a:rPr lang="zh-CN" altLang="en-US"/>
              <a:t>图</a:t>
            </a:r>
            <a:r>
              <a:rPr lang="en-US"/>
              <a:t>11 </a:t>
            </a:r>
            <a:r>
              <a:rPr lang="zh-CN" altLang="en-US"/>
              <a:t>商品推荐</a:t>
            </a:r>
            <a:endParaRPr lang="zh-CN" altLang="en-US"/>
          </a:p>
        </p:txBody>
      </p:sp>
      <p:sp>
        <p:nvSpPr>
          <p:cNvPr id="6" name="文本框 5"/>
          <p:cNvSpPr txBox="1"/>
          <p:nvPr/>
        </p:nvSpPr>
        <p:spPr>
          <a:xfrm>
            <a:off x="2766695" y="788035"/>
            <a:ext cx="5974080" cy="460375"/>
          </a:xfrm>
          <a:prstGeom prst="rect">
            <a:avLst/>
          </a:prstGeom>
          <a:noFill/>
        </p:spPr>
        <p:txBody>
          <a:bodyPr wrap="none" rtlCol="0">
            <a:spAutoFit/>
          </a:bodyPr>
          <a:p>
            <a:pPr algn="l"/>
            <a:r>
              <a:rPr lang="zh-CN" altLang="en-US" sz="2400" b="1"/>
              <a:t>具有页面跳转、商品展示、</a:t>
            </a:r>
            <a:r>
              <a:rPr lang="zh-CN" altLang="en-US" sz="2400" b="1">
                <a:sym typeface="+mn-ea"/>
              </a:rPr>
              <a:t>提交资料等功能</a:t>
            </a:r>
            <a:endParaRPr lang="zh-CN" altLang="en-US" sz="2400" b="1"/>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250" advTm="0"/>
    </mc:Choice>
    <mc:Fallback>
      <p:transition spd="slow" advTm="0"/>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76"/>
          <p:cNvSpPr txBox="1"/>
          <p:nvPr/>
        </p:nvSpPr>
        <p:spPr>
          <a:xfrm>
            <a:off x="5126355" y="68580"/>
            <a:ext cx="1939290" cy="398780"/>
          </a:xfrm>
          <a:prstGeom prst="rect">
            <a:avLst/>
          </a:prstGeom>
          <a:noFill/>
        </p:spPr>
        <p:txBody>
          <a:bodyPr wrap="square" rtlCol="0">
            <a:spAutoFit/>
          </a:bodyPr>
          <a:lstStyle/>
          <a:p>
            <a:pPr algn="dist"/>
            <a:r>
              <a:rPr lang="zh-CN" altLang="en-US" sz="2000" dirty="0">
                <a:solidFill>
                  <a:schemeClr val="bg1"/>
                </a:solidFill>
                <a:latin typeface="义启小魏楷" panose="02010601030101010101" pitchFamily="2" charset="-122"/>
                <a:ea typeface="义启小魏楷" panose="02010601030101010101" pitchFamily="2" charset="-122"/>
              </a:rPr>
              <a:t>此处添加标题</a:t>
            </a:r>
            <a:endParaRPr lang="zh-CN" altLang="en-US" sz="2000" dirty="0">
              <a:solidFill>
                <a:schemeClr val="bg1"/>
              </a:solidFill>
              <a:latin typeface="义启小魏楷" panose="02010601030101010101" pitchFamily="2" charset="-122"/>
              <a:ea typeface="义启小魏楷" panose="02010601030101010101" pitchFamily="2" charset="-122"/>
            </a:endParaRPr>
          </a:p>
        </p:txBody>
      </p:sp>
      <p:sp>
        <p:nvSpPr>
          <p:cNvPr id="23" name="矩形 22"/>
          <p:cNvSpPr/>
          <p:nvPr/>
        </p:nvSpPr>
        <p:spPr>
          <a:xfrm>
            <a:off x="0" y="0"/>
            <a:ext cx="12192000" cy="676910"/>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5" name="TextBox 76"/>
          <p:cNvSpPr txBox="1"/>
          <p:nvPr/>
        </p:nvSpPr>
        <p:spPr>
          <a:xfrm>
            <a:off x="291465" y="187325"/>
            <a:ext cx="1810385" cy="398780"/>
          </a:xfrm>
          <a:prstGeom prst="rect">
            <a:avLst/>
          </a:prstGeom>
          <a:noFill/>
        </p:spPr>
        <p:txBody>
          <a:bodyPr wrap="square" rtlCol="0">
            <a:spAutoFit/>
          </a:bodyPr>
          <a:lstStyle/>
          <a:p>
            <a:pPr algn="dist"/>
            <a:r>
              <a:rPr lang="zh-CN" altLang="en-US" sz="2000" dirty="0">
                <a:solidFill>
                  <a:schemeClr val="bg1"/>
                </a:solidFill>
                <a:latin typeface="微软雅黑" panose="020B0503020204020204" pitchFamily="34" charset="-122"/>
                <a:ea typeface="微软雅黑" panose="020B0503020204020204" pitchFamily="34" charset="-122"/>
              </a:rPr>
              <a:t>单品介绍</a:t>
            </a:r>
            <a:endParaRPr lang="zh-CN" altLang="en-US" sz="2000" dirty="0">
              <a:solidFill>
                <a:schemeClr val="bg1"/>
              </a:solidFill>
              <a:latin typeface="微软雅黑" panose="020B0503020204020204" pitchFamily="34" charset="-122"/>
              <a:ea typeface="微软雅黑" panose="020B0503020204020204" pitchFamily="34" charset="-122"/>
            </a:endParaRPr>
          </a:p>
        </p:txBody>
      </p:sp>
      <p:pic>
        <p:nvPicPr>
          <p:cNvPr id="24" name="图片 23" descr="logo_school"/>
          <p:cNvPicPr>
            <a:picLocks noChangeAspect="1"/>
          </p:cNvPicPr>
          <p:nvPr/>
        </p:nvPicPr>
        <p:blipFill>
          <a:blip r:embed="rId1"/>
          <a:stretch>
            <a:fillRect/>
          </a:stretch>
        </p:blipFill>
        <p:spPr>
          <a:xfrm>
            <a:off x="10066020" y="168910"/>
            <a:ext cx="1838960" cy="436245"/>
          </a:xfrm>
          <a:prstGeom prst="rect">
            <a:avLst/>
          </a:prstGeom>
        </p:spPr>
      </p:pic>
      <p:pic>
        <p:nvPicPr>
          <p:cNvPr id="2" name="图片 1"/>
          <p:cNvPicPr>
            <a:picLocks noChangeAspect="1"/>
          </p:cNvPicPr>
          <p:nvPr/>
        </p:nvPicPr>
        <p:blipFill>
          <a:blip r:embed="rId2"/>
          <a:stretch>
            <a:fillRect/>
          </a:stretch>
        </p:blipFill>
        <p:spPr>
          <a:xfrm>
            <a:off x="1600835" y="1263650"/>
            <a:ext cx="9418320" cy="5026660"/>
          </a:xfrm>
          <a:prstGeom prst="rect">
            <a:avLst/>
          </a:prstGeom>
        </p:spPr>
      </p:pic>
      <p:sp>
        <p:nvSpPr>
          <p:cNvPr id="4" name="文本框 3"/>
          <p:cNvSpPr txBox="1"/>
          <p:nvPr/>
        </p:nvSpPr>
        <p:spPr>
          <a:xfrm>
            <a:off x="5312410" y="6374130"/>
            <a:ext cx="1401445" cy="368300"/>
          </a:xfrm>
          <a:prstGeom prst="rect">
            <a:avLst/>
          </a:prstGeom>
          <a:noFill/>
        </p:spPr>
        <p:txBody>
          <a:bodyPr wrap="none" rtlCol="0">
            <a:spAutoFit/>
          </a:bodyPr>
          <a:p>
            <a:pPr algn="l"/>
            <a:r>
              <a:rPr lang="zh-CN" altLang="en-US"/>
              <a:t>图</a:t>
            </a:r>
            <a:r>
              <a:rPr lang="en-US"/>
              <a:t>12 </a:t>
            </a:r>
            <a:r>
              <a:rPr lang="zh-CN" altLang="en-US"/>
              <a:t>商品图</a:t>
            </a:r>
            <a:endParaRPr lang="zh-CN" altLang="en-US"/>
          </a:p>
        </p:txBody>
      </p:sp>
      <p:sp>
        <p:nvSpPr>
          <p:cNvPr id="6" name="文本框 5"/>
          <p:cNvSpPr txBox="1"/>
          <p:nvPr/>
        </p:nvSpPr>
        <p:spPr>
          <a:xfrm>
            <a:off x="2766695" y="788035"/>
            <a:ext cx="5974080" cy="460375"/>
          </a:xfrm>
          <a:prstGeom prst="rect">
            <a:avLst/>
          </a:prstGeom>
          <a:noFill/>
        </p:spPr>
        <p:txBody>
          <a:bodyPr wrap="none" rtlCol="0">
            <a:spAutoFit/>
          </a:bodyPr>
          <a:p>
            <a:pPr algn="l"/>
            <a:r>
              <a:rPr lang="zh-CN" altLang="en-US" sz="2400" b="1"/>
              <a:t>具有页面跳转、商品展示、</a:t>
            </a:r>
            <a:r>
              <a:rPr lang="zh-CN" altLang="en-US" sz="2400" b="1">
                <a:sym typeface="+mn-ea"/>
              </a:rPr>
              <a:t>提交资料等功能</a:t>
            </a:r>
            <a:endParaRPr lang="zh-CN" altLang="en-US" sz="2400" b="1"/>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250" advTm="0"/>
    </mc:Choice>
    <mc:Fallback>
      <p:transition spd="slow" advTm="0"/>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1"/>
            <a:ext cx="3335383" cy="6857999"/>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7" name="文本框 6"/>
          <p:cNvSpPr txBox="1"/>
          <p:nvPr/>
        </p:nvSpPr>
        <p:spPr>
          <a:xfrm>
            <a:off x="1129710" y="3028889"/>
            <a:ext cx="1075962" cy="922020"/>
          </a:xfrm>
          <a:prstGeom prst="rect">
            <a:avLst/>
          </a:prstGeom>
          <a:noFill/>
        </p:spPr>
        <p:txBody>
          <a:bodyPr wrap="square" rtlCol="0">
            <a:spAutoFit/>
          </a:bodyPr>
          <a:lstStyle/>
          <a:p>
            <a:r>
              <a:rPr lang="en-US" altLang="zh-CN" sz="5400" b="1" dirty="0">
                <a:solidFill>
                  <a:schemeClr val="bg1"/>
                </a:solidFill>
                <a:latin typeface="微软雅黑" panose="020B0503020204020204" pitchFamily="34" charset="-122"/>
                <a:ea typeface="微软雅黑" panose="020B0503020204020204" pitchFamily="34" charset="-122"/>
              </a:rPr>
              <a:t>04</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pic>
        <p:nvPicPr>
          <p:cNvPr id="3" name="图片 2" descr="logo_school"/>
          <p:cNvPicPr>
            <a:picLocks noChangeAspect="1"/>
          </p:cNvPicPr>
          <p:nvPr/>
        </p:nvPicPr>
        <p:blipFill>
          <a:blip r:embed="rId1"/>
          <a:stretch>
            <a:fillRect/>
          </a:stretch>
        </p:blipFill>
        <p:spPr>
          <a:xfrm>
            <a:off x="10066020" y="168910"/>
            <a:ext cx="1838960" cy="436245"/>
          </a:xfrm>
          <a:prstGeom prst="rect">
            <a:avLst/>
          </a:prstGeom>
        </p:spPr>
      </p:pic>
      <p:sp>
        <p:nvSpPr>
          <p:cNvPr id="29" name="矩形 28"/>
          <p:cNvSpPr/>
          <p:nvPr/>
        </p:nvSpPr>
        <p:spPr>
          <a:xfrm>
            <a:off x="5123909" y="3105834"/>
            <a:ext cx="5030285" cy="768350"/>
          </a:xfrm>
          <a:prstGeom prst="rect">
            <a:avLst/>
          </a:prstGeom>
        </p:spPr>
        <p:txBody>
          <a:bodyPr wrap="square">
            <a:spAutoFit/>
          </a:bodyPr>
          <a:lstStyle/>
          <a:p>
            <a:pPr algn="dist"/>
            <a:r>
              <a:rPr lang="zh-CN" altLang="en-US" sz="4400" b="1" spc="788" dirty="0">
                <a:solidFill>
                  <a:srgbClr val="214E7D"/>
                </a:solidFill>
                <a:latin typeface="微软雅黑" panose="020B0503020204020204" pitchFamily="34" charset="-122"/>
                <a:ea typeface="微软雅黑" panose="020B0503020204020204" pitchFamily="34" charset="-122"/>
                <a:sym typeface="Arial" panose="020B0604020202020204" pitchFamily="34" charset="0"/>
              </a:rPr>
              <a:t>成果演示</a:t>
            </a:r>
            <a:endParaRPr lang="zh-CN" altLang="en-US" sz="4400" b="1" spc="788" dirty="0">
              <a:solidFill>
                <a:srgbClr val="214E7D"/>
              </a:solidFill>
              <a:latin typeface="微软雅黑" panose="020B0503020204020204" pitchFamily="34" charset="-122"/>
              <a:ea typeface="微软雅黑" panose="020B0503020204020204" pitchFamily="34" charset="-122"/>
              <a:sym typeface="Arial" panose="020B0604020202020204" pitchFamily="34" charset="0"/>
            </a:endParaRPr>
          </a:p>
        </p:txBody>
      </p:sp>
    </p:spTree>
    <p:custDataLst>
      <p:tags r:id="rId2"/>
    </p:custDataLst>
  </p:cSld>
  <p:clrMapOvr>
    <a:masterClrMapping/>
  </p:clrMapOvr>
  <p:transition spd="slow" advTm="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additive="base">
                                        <p:cTn id="11" dur="500" fill="hold"/>
                                        <p:tgtEl>
                                          <p:spTgt spid="29"/>
                                        </p:tgtEl>
                                        <p:attrNameLst>
                                          <p:attrName>ppt_x</p:attrName>
                                        </p:attrNameLst>
                                      </p:cBhvr>
                                      <p:tavLst>
                                        <p:tav tm="0">
                                          <p:val>
                                            <p:strVal val="#ppt_x"/>
                                          </p:val>
                                        </p:tav>
                                        <p:tav tm="100000">
                                          <p:val>
                                            <p:strVal val="#ppt_x"/>
                                          </p:val>
                                        </p:tav>
                                      </p:tavLst>
                                    </p:anim>
                                    <p:anim calcmode="lin" valueType="num">
                                      <p:cBhvr additive="base">
                                        <p:cTn id="12"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76"/>
          <p:cNvSpPr txBox="1"/>
          <p:nvPr/>
        </p:nvSpPr>
        <p:spPr>
          <a:xfrm>
            <a:off x="5126355" y="68580"/>
            <a:ext cx="1939290" cy="398780"/>
          </a:xfrm>
          <a:prstGeom prst="rect">
            <a:avLst/>
          </a:prstGeom>
          <a:noFill/>
        </p:spPr>
        <p:txBody>
          <a:bodyPr wrap="square" rtlCol="0">
            <a:spAutoFit/>
          </a:bodyPr>
          <a:lstStyle/>
          <a:p>
            <a:pPr algn="dist"/>
            <a:r>
              <a:rPr lang="zh-CN" altLang="en-US" sz="2000" dirty="0">
                <a:solidFill>
                  <a:schemeClr val="bg1"/>
                </a:solidFill>
                <a:latin typeface="义启小魏楷" panose="02010601030101010101" pitchFamily="2" charset="-122"/>
                <a:ea typeface="义启小魏楷" panose="02010601030101010101" pitchFamily="2" charset="-122"/>
              </a:rPr>
              <a:t>此处添加标题</a:t>
            </a:r>
            <a:endParaRPr lang="zh-CN" altLang="en-US" sz="2000" dirty="0">
              <a:solidFill>
                <a:schemeClr val="bg1"/>
              </a:solidFill>
              <a:latin typeface="义启小魏楷" panose="02010601030101010101" pitchFamily="2" charset="-122"/>
              <a:ea typeface="义启小魏楷" panose="02010601030101010101" pitchFamily="2" charset="-122"/>
            </a:endParaRPr>
          </a:p>
        </p:txBody>
      </p:sp>
      <p:sp>
        <p:nvSpPr>
          <p:cNvPr id="23" name="矩形 22"/>
          <p:cNvSpPr/>
          <p:nvPr/>
        </p:nvSpPr>
        <p:spPr>
          <a:xfrm>
            <a:off x="0" y="0"/>
            <a:ext cx="12192000" cy="676910"/>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5" name="TextBox 76"/>
          <p:cNvSpPr txBox="1"/>
          <p:nvPr/>
        </p:nvSpPr>
        <p:spPr>
          <a:xfrm>
            <a:off x="315595" y="187325"/>
            <a:ext cx="1810385" cy="398780"/>
          </a:xfrm>
          <a:prstGeom prst="rect">
            <a:avLst/>
          </a:prstGeom>
          <a:noFill/>
        </p:spPr>
        <p:txBody>
          <a:bodyPr wrap="square" rtlCol="0">
            <a:spAutoFit/>
          </a:bodyPr>
          <a:lstStyle/>
          <a:p>
            <a:pPr algn="dist"/>
            <a:r>
              <a:rPr lang="zh-CN" altLang="en-US" sz="2000" dirty="0">
                <a:solidFill>
                  <a:schemeClr val="bg1"/>
                </a:solidFill>
                <a:latin typeface="微软雅黑" panose="020B0503020204020204" pitchFamily="34" charset="-122"/>
                <a:ea typeface="微软雅黑" panose="020B0503020204020204" pitchFamily="34" charset="-122"/>
              </a:rPr>
              <a:t>成果演示</a:t>
            </a:r>
            <a:endParaRPr lang="zh-CN" altLang="en-US" sz="2000" dirty="0">
              <a:solidFill>
                <a:schemeClr val="bg1"/>
              </a:solidFill>
              <a:latin typeface="微软雅黑" panose="020B0503020204020204" pitchFamily="34" charset="-122"/>
              <a:ea typeface="微软雅黑" panose="020B0503020204020204" pitchFamily="34" charset="-122"/>
            </a:endParaRPr>
          </a:p>
        </p:txBody>
      </p:sp>
      <p:pic>
        <p:nvPicPr>
          <p:cNvPr id="24" name="图片 23" descr="logo_school"/>
          <p:cNvPicPr>
            <a:picLocks noChangeAspect="1"/>
          </p:cNvPicPr>
          <p:nvPr/>
        </p:nvPicPr>
        <p:blipFill>
          <a:blip r:embed="rId1"/>
          <a:stretch>
            <a:fillRect/>
          </a:stretch>
        </p:blipFill>
        <p:spPr>
          <a:xfrm>
            <a:off x="10066020" y="168910"/>
            <a:ext cx="1838960" cy="436245"/>
          </a:xfrm>
          <a:prstGeom prst="rect">
            <a:avLst/>
          </a:prstGeom>
        </p:spPr>
      </p:pic>
      <p:sp>
        <p:nvSpPr>
          <p:cNvPr id="4" name="TextBox 76"/>
          <p:cNvSpPr txBox="1"/>
          <p:nvPr/>
        </p:nvSpPr>
        <p:spPr>
          <a:xfrm>
            <a:off x="3568065" y="3278505"/>
            <a:ext cx="5055870" cy="1014730"/>
          </a:xfrm>
          <a:prstGeom prst="rect">
            <a:avLst/>
          </a:prstGeom>
          <a:noFill/>
        </p:spPr>
        <p:txBody>
          <a:bodyPr wrap="square" rtlCol="0">
            <a:spAutoFit/>
          </a:bodyPr>
          <a:p>
            <a:pPr algn="dist"/>
            <a:r>
              <a:rPr lang="zh-CN" altLang="en-US" sz="6000" dirty="0">
                <a:solidFill>
                  <a:srgbClr val="FF0000"/>
                </a:solidFill>
                <a:latin typeface="微软雅黑" panose="020B0503020204020204" pitchFamily="34" charset="-122"/>
                <a:ea typeface="微软雅黑" panose="020B0503020204020204" pitchFamily="34" charset="-122"/>
                <a:hlinkClick r:id="rId2" action="ppaction://hlinkfile"/>
              </a:rPr>
              <a:t>播放视频</a:t>
            </a:r>
            <a:endParaRPr lang="zh-CN" altLang="en-US" sz="6000" dirty="0">
              <a:solidFill>
                <a:srgbClr val="FF0000"/>
              </a:solidFill>
              <a:latin typeface="微软雅黑" panose="020B0503020204020204" pitchFamily="34" charset="-122"/>
              <a:ea typeface="微软雅黑" panose="020B0503020204020204" pitchFamily="34" charset="-122"/>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1250" advTm="0"/>
    </mc:Choice>
    <mc:Fallback>
      <p:transition spd="slow" advTm="0"/>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p:cNvSpPr/>
          <p:nvPr/>
        </p:nvSpPr>
        <p:spPr>
          <a:xfrm>
            <a:off x="607695" y="1556713"/>
            <a:ext cx="12192000" cy="4547215"/>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23" name="文本框 22"/>
          <p:cNvSpPr txBox="1"/>
          <p:nvPr/>
        </p:nvSpPr>
        <p:spPr>
          <a:xfrm>
            <a:off x="3328943" y="4439285"/>
            <a:ext cx="1669778" cy="337185"/>
          </a:xfrm>
          <a:prstGeom prst="rect">
            <a:avLst/>
          </a:prstGeom>
          <a:noFill/>
        </p:spPr>
        <p:txBody>
          <a:bodyPr wrap="square" rtlCol="0">
            <a:spAutoFit/>
          </a:bodyPr>
          <a:lstStyle>
            <a:defPPr>
              <a:defRPr lang="zh-CN"/>
            </a:defPPr>
            <a:lvl1pPr>
              <a:defRPr sz="1400" b="1">
                <a:solidFill>
                  <a:schemeClr val="bg1"/>
                </a:solidFill>
                <a:latin typeface="宋体" panose="02010600030101010101" pitchFamily="2" charset="-122"/>
                <a:ea typeface="宋体" panose="02010600030101010101" pitchFamily="2" charset="-122"/>
                <a:cs typeface="Noto Sans S Chinese Regular" panose="020B0500000000000000" charset="-122"/>
              </a:defRPr>
            </a:lvl1pPr>
          </a:lstStyle>
          <a:p>
            <a:pPr algn="dist"/>
            <a:r>
              <a:rPr lang="zh-CN" altLang="en-US" sz="1600" dirty="0">
                <a:latin typeface="微软雅黑" panose="020B0503020204020204" pitchFamily="34" charset="-122"/>
                <a:ea typeface="微软雅黑" panose="020B0503020204020204" pitchFamily="34" charset="-122"/>
              </a:rPr>
              <a:t>答辩人：胡润豪 </a:t>
            </a:r>
            <a:endParaRPr lang="zh-CN" altLang="en-US" sz="1600" dirty="0">
              <a:latin typeface="微软雅黑" panose="020B0503020204020204" pitchFamily="34" charset="-122"/>
              <a:ea typeface="微软雅黑" panose="020B0503020204020204" pitchFamily="34" charset="-122"/>
              <a:sym typeface="+mn-ea"/>
            </a:endParaRPr>
          </a:p>
        </p:txBody>
      </p:sp>
      <p:sp>
        <p:nvSpPr>
          <p:cNvPr id="14" name="文本框 13"/>
          <p:cNvSpPr txBox="1"/>
          <p:nvPr/>
        </p:nvSpPr>
        <p:spPr>
          <a:xfrm>
            <a:off x="2248217" y="2046452"/>
            <a:ext cx="7964805" cy="829945"/>
          </a:xfrm>
          <a:prstGeom prst="rect">
            <a:avLst/>
          </a:prstGeom>
          <a:noFill/>
        </p:spPr>
        <p:txBody>
          <a:bodyPr wrap="square" rtlCol="0">
            <a:spAutoFit/>
          </a:bodyPr>
          <a:lstStyle/>
          <a:p>
            <a:pPr algn="dist"/>
            <a:r>
              <a:rPr lang="zh-CN" altLang="en-US" sz="4800" b="1" dirty="0">
                <a:solidFill>
                  <a:schemeClr val="bg1"/>
                </a:solidFill>
                <a:latin typeface="微软雅黑" panose="020B0503020204020204" pitchFamily="34" charset="-122"/>
                <a:ea typeface="微软雅黑" panose="020B0503020204020204" pitchFamily="34" charset="-122"/>
              </a:rPr>
              <a:t>汇报完毕 感谢聆听</a:t>
            </a:r>
            <a:endParaRPr lang="zh-CN" altLang="en-US" sz="4800" b="1" dirty="0">
              <a:solidFill>
                <a:schemeClr val="bg1"/>
              </a:solidFill>
              <a:latin typeface="微软雅黑" panose="020B0503020204020204" pitchFamily="34" charset="-122"/>
              <a:ea typeface="微软雅黑" panose="020B0503020204020204" pitchFamily="34" charset="-122"/>
            </a:endParaRPr>
          </a:p>
        </p:txBody>
      </p:sp>
      <p:pic>
        <p:nvPicPr>
          <p:cNvPr id="3" name="图片 2" descr="logo_school"/>
          <p:cNvPicPr>
            <a:picLocks noChangeAspect="1"/>
          </p:cNvPicPr>
          <p:nvPr/>
        </p:nvPicPr>
        <p:blipFill>
          <a:blip r:embed="rId1"/>
          <a:stretch>
            <a:fillRect/>
          </a:stretch>
        </p:blipFill>
        <p:spPr>
          <a:xfrm>
            <a:off x="10066020" y="168910"/>
            <a:ext cx="1838960" cy="436245"/>
          </a:xfrm>
          <a:prstGeom prst="rect">
            <a:avLst/>
          </a:prstGeom>
        </p:spPr>
      </p:pic>
      <p:sp>
        <p:nvSpPr>
          <p:cNvPr id="2" name="文本框 1"/>
          <p:cNvSpPr txBox="1"/>
          <p:nvPr/>
        </p:nvSpPr>
        <p:spPr>
          <a:xfrm>
            <a:off x="6911475" y="4439285"/>
            <a:ext cx="1920922" cy="337185"/>
          </a:xfrm>
          <a:prstGeom prst="rect">
            <a:avLst/>
          </a:prstGeom>
          <a:noFill/>
        </p:spPr>
        <p:txBody>
          <a:bodyPr wrap="square" rtlCol="0">
            <a:spAutoFit/>
          </a:bodyPr>
          <a:lstStyle/>
          <a:p>
            <a:pPr algn="dist"/>
            <a:r>
              <a:rPr lang="zh-CN" altLang="en-US" sz="1600" b="1" dirty="0">
                <a:solidFill>
                  <a:schemeClr val="bg1"/>
                </a:solidFill>
                <a:latin typeface="微软雅黑" panose="020B0503020204020204" pitchFamily="34" charset="-122"/>
                <a:ea typeface="微软雅黑" panose="020B0503020204020204" pitchFamily="34" charset="-122"/>
              </a:rPr>
              <a:t>指导老师：李想</a:t>
            </a:r>
            <a:endParaRPr lang="zh-CN" altLang="en-US" sz="1600" b="1" dirty="0">
              <a:solidFill>
                <a:schemeClr val="bg1"/>
              </a:solidFill>
              <a:latin typeface="微软雅黑" panose="020B0503020204020204" pitchFamily="34" charset="-122"/>
              <a:ea typeface="微软雅黑" panose="020B0503020204020204" pitchFamily="34" charset="-122"/>
              <a:sym typeface="+mn-ea"/>
            </a:endParaRPr>
          </a:p>
        </p:txBody>
      </p:sp>
      <p:sp>
        <p:nvSpPr>
          <p:cNvPr id="4" name="文本框 3"/>
          <p:cNvSpPr txBox="1"/>
          <p:nvPr/>
        </p:nvSpPr>
        <p:spPr>
          <a:xfrm>
            <a:off x="4312920" y="3335655"/>
            <a:ext cx="3834765" cy="645160"/>
          </a:xfrm>
          <a:prstGeom prst="rect">
            <a:avLst/>
          </a:prstGeom>
          <a:noFill/>
        </p:spPr>
        <p:txBody>
          <a:bodyPr wrap="square" rtlCol="0">
            <a:spAutoFit/>
          </a:bodyPr>
          <a:lstStyle/>
          <a:p>
            <a:pPr algn="dist"/>
            <a:r>
              <a:rPr lang="zh-CN" altLang="en-US" sz="3600" dirty="0">
                <a:solidFill>
                  <a:schemeClr val="bg1"/>
                </a:solidFill>
                <a:latin typeface="微软雅黑" panose="020B0503020204020204" pitchFamily="34" charset="-122"/>
                <a:ea typeface="微软雅黑" panose="020B0503020204020204" pitchFamily="34" charset="-122"/>
              </a:rPr>
              <a:t>请老师批评指正</a:t>
            </a:r>
            <a:endParaRPr lang="zh-CN" altLang="en-US" sz="3600" dirty="0">
              <a:solidFill>
                <a:schemeClr val="bg1"/>
              </a:solidFill>
              <a:latin typeface="微软雅黑" panose="020B0503020204020204" pitchFamily="34" charset="-122"/>
              <a:ea typeface="微软雅黑" panose="020B0503020204020204" pitchFamily="34"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4000" advTm="0"/>
    </mc:Choice>
    <mc:Fallback>
      <p:transition spd="slow" advTm="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1"/>
            <a:ext cx="3335383" cy="6857999"/>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7" name="文本框 6"/>
          <p:cNvSpPr txBox="1"/>
          <p:nvPr/>
        </p:nvSpPr>
        <p:spPr>
          <a:xfrm>
            <a:off x="1129710" y="3028889"/>
            <a:ext cx="1075962" cy="922020"/>
          </a:xfrm>
          <a:prstGeom prst="rect">
            <a:avLst/>
          </a:prstGeom>
          <a:noFill/>
        </p:spPr>
        <p:txBody>
          <a:bodyPr wrap="square" rtlCol="0">
            <a:spAutoFit/>
          </a:bodyPr>
          <a:lstStyle/>
          <a:p>
            <a:r>
              <a:rPr lang="en-US" altLang="zh-CN" sz="5400" b="1" dirty="0">
                <a:solidFill>
                  <a:schemeClr val="bg1"/>
                </a:solidFill>
                <a:latin typeface="微软雅黑" panose="020B0503020204020204" pitchFamily="34" charset="-122"/>
                <a:ea typeface="微软雅黑" panose="020B0503020204020204" pitchFamily="34" charset="-122"/>
              </a:rPr>
              <a:t>01</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pic>
        <p:nvPicPr>
          <p:cNvPr id="3" name="图片 2" descr="logo_school"/>
          <p:cNvPicPr>
            <a:picLocks noChangeAspect="1"/>
          </p:cNvPicPr>
          <p:nvPr/>
        </p:nvPicPr>
        <p:blipFill>
          <a:blip r:embed="rId1"/>
          <a:stretch>
            <a:fillRect/>
          </a:stretch>
        </p:blipFill>
        <p:spPr>
          <a:xfrm>
            <a:off x="10066020" y="168910"/>
            <a:ext cx="1838960" cy="436245"/>
          </a:xfrm>
          <a:prstGeom prst="rect">
            <a:avLst/>
          </a:prstGeom>
        </p:spPr>
      </p:pic>
      <p:sp>
        <p:nvSpPr>
          <p:cNvPr id="29" name="矩形 28"/>
          <p:cNvSpPr/>
          <p:nvPr/>
        </p:nvSpPr>
        <p:spPr>
          <a:xfrm>
            <a:off x="5123909" y="3105834"/>
            <a:ext cx="5030285" cy="769441"/>
          </a:xfrm>
          <a:prstGeom prst="rect">
            <a:avLst/>
          </a:prstGeom>
        </p:spPr>
        <p:txBody>
          <a:bodyPr wrap="square">
            <a:spAutoFit/>
          </a:bodyPr>
          <a:lstStyle/>
          <a:p>
            <a:pPr algn="dist"/>
            <a:r>
              <a:rPr lang="zh-CN" altLang="en-US" sz="4400" b="1" spc="788" dirty="0">
                <a:solidFill>
                  <a:srgbClr val="214E7D"/>
                </a:solidFill>
                <a:latin typeface="微软雅黑" panose="020B0503020204020204" pitchFamily="34" charset="-122"/>
                <a:ea typeface="微软雅黑" panose="020B0503020204020204" pitchFamily="34" charset="-122"/>
                <a:sym typeface="Arial" panose="020B0604020202020204" pitchFamily="34" charset="0"/>
              </a:rPr>
              <a:t>选题背景与意义</a:t>
            </a:r>
            <a:endParaRPr lang="zh-CN" altLang="en-US" sz="4400" b="1" spc="788" dirty="0">
              <a:solidFill>
                <a:srgbClr val="214E7D"/>
              </a:solidFill>
              <a:latin typeface="微软雅黑" panose="020B0503020204020204" pitchFamily="34" charset="-122"/>
              <a:ea typeface="微软雅黑" panose="020B0503020204020204" pitchFamily="34" charset="-122"/>
              <a:sym typeface="Arial" panose="020B0604020202020204" pitchFamily="34" charset="0"/>
            </a:endParaRPr>
          </a:p>
        </p:txBody>
      </p:sp>
    </p:spTree>
    <p:custDataLst>
      <p:tags r:id="rId2"/>
    </p:custDataLst>
  </p:cSld>
  <p:clrMapOvr>
    <a:masterClrMapping/>
  </p:clrMapOvr>
  <p:transition spd="slow" advTm="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additive="base">
                                        <p:cTn id="11" dur="500" fill="hold"/>
                                        <p:tgtEl>
                                          <p:spTgt spid="29"/>
                                        </p:tgtEl>
                                        <p:attrNameLst>
                                          <p:attrName>ppt_x</p:attrName>
                                        </p:attrNameLst>
                                      </p:cBhvr>
                                      <p:tavLst>
                                        <p:tav tm="0">
                                          <p:val>
                                            <p:strVal val="#ppt_x"/>
                                          </p:val>
                                        </p:tav>
                                        <p:tav tm="100000">
                                          <p:val>
                                            <p:strVal val="#ppt_x"/>
                                          </p:val>
                                        </p:tav>
                                      </p:tavLst>
                                    </p:anim>
                                    <p:anim calcmode="lin" valueType="num">
                                      <p:cBhvr additive="base">
                                        <p:cTn id="12"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内容占位符 9"/>
          <p:cNvSpPr>
            <a:spLocks noGrp="1"/>
          </p:cNvSpPr>
          <p:nvPr>
            <p:ph idx="1"/>
          </p:nvPr>
        </p:nvSpPr>
        <p:spPr>
          <a:xfrm>
            <a:off x="1010920" y="1774190"/>
            <a:ext cx="10170795" cy="3544570"/>
          </a:xfrm>
          <a:prstGeom prst="round2DiagRect">
            <a:avLst/>
          </a:prstGeom>
          <a:ln w="19050">
            <a:solidFill>
              <a:srgbClr val="214E7D"/>
            </a:solidFill>
          </a:ln>
        </p:spPr>
        <p:txBody>
          <a:bodyPr>
            <a:normAutofit lnSpcReduction="20000"/>
          </a:bodyPr>
          <a:lstStyle/>
          <a:p>
            <a:pPr marL="0" indent="0" fontAlgn="auto">
              <a:lnSpc>
                <a:spcPct val="150000"/>
              </a:lnSpc>
              <a:buNone/>
            </a:pPr>
            <a:r>
              <a:rPr lang="en-US" altLang="zh-CN"/>
              <a:t>    </a:t>
            </a:r>
            <a:r>
              <a:rPr lang="zh-CN" altLang="en-US" sz="2400">
                <a:latin typeface="+mn-lt"/>
                <a:ea typeface="+mn-lt"/>
              </a:rPr>
              <a:t>近年来，网上购物已经成为了人们生活方式的一部分，</a:t>
            </a:r>
            <a:r>
              <a:rPr lang="zh-CN" altLang="en-US" sz="2400">
                <a:latin typeface="+mn-lt"/>
                <a:ea typeface="+mn-lt"/>
                <a:sym typeface="+mn-ea"/>
              </a:rPr>
              <a:t>在</a:t>
            </a:r>
            <a:r>
              <a:rPr lang="zh-CN" altLang="en-US" sz="2400" b="1">
                <a:latin typeface="+mn-lt"/>
                <a:ea typeface="+mn-lt"/>
                <a:sym typeface="+mn-ea"/>
              </a:rPr>
              <a:t>突出疫情防控</a:t>
            </a:r>
            <a:r>
              <a:rPr lang="zh-CN" altLang="en-US" sz="2400">
                <a:latin typeface="+mn-lt"/>
                <a:ea typeface="+mn-lt"/>
                <a:sym typeface="+mn-ea"/>
              </a:rPr>
              <a:t>和</a:t>
            </a:r>
            <a:r>
              <a:rPr lang="zh-CN" altLang="en-US" sz="2400" b="1">
                <a:latin typeface="+mn-lt"/>
                <a:ea typeface="+mn-lt"/>
                <a:sym typeface="+mn-ea"/>
              </a:rPr>
              <a:t>网民低龄化</a:t>
            </a:r>
            <a:r>
              <a:rPr lang="zh-CN" altLang="en-US" sz="2400">
                <a:latin typeface="+mn-lt"/>
                <a:ea typeface="+mn-lt"/>
                <a:sym typeface="+mn-ea"/>
              </a:rPr>
              <a:t>的今天，</a:t>
            </a:r>
            <a:r>
              <a:rPr lang="zh-CN" altLang="en-US" sz="2400">
                <a:latin typeface="+mn-lt"/>
                <a:ea typeface="+mn-lt"/>
              </a:rPr>
              <a:t>传统的实体店购物已经不能满足人们的需求。网上商城因为它</a:t>
            </a:r>
            <a:r>
              <a:rPr lang="zh-CN" altLang="en-US" sz="2400" b="1">
                <a:latin typeface="+mn-lt"/>
                <a:ea typeface="+mn-lt"/>
              </a:rPr>
              <a:t>成本相对较低</a:t>
            </a:r>
            <a:r>
              <a:rPr lang="zh-CN" altLang="en-US" sz="2400">
                <a:latin typeface="+mn-lt"/>
                <a:ea typeface="+mn-lt"/>
              </a:rPr>
              <a:t>且</a:t>
            </a:r>
            <a:r>
              <a:rPr lang="zh-CN" altLang="en-US" sz="2400" b="1">
                <a:latin typeface="+mn-lt"/>
                <a:ea typeface="+mn-lt"/>
              </a:rPr>
              <a:t>智能化</a:t>
            </a:r>
            <a:r>
              <a:rPr lang="zh-CN" altLang="en-US" sz="2400">
                <a:latin typeface="+mn-lt"/>
                <a:ea typeface="+mn-lt"/>
              </a:rPr>
              <a:t>的特点越发受到欢迎。</a:t>
            </a:r>
            <a:r>
              <a:rPr lang="en-US" altLang="zh-CN" sz="2400">
                <a:latin typeface="+mn-lt"/>
                <a:ea typeface="+mn-lt"/>
              </a:rPr>
              <a:t>Python</a:t>
            </a:r>
            <a:r>
              <a:rPr lang="zh-CN" altLang="en-US" sz="2400">
                <a:latin typeface="+mn-lt"/>
                <a:ea typeface="+mn-lt"/>
              </a:rPr>
              <a:t>作为</a:t>
            </a:r>
            <a:r>
              <a:rPr lang="zh-CN" altLang="en-US" sz="2400" b="1">
                <a:latin typeface="+mn-lt"/>
                <a:ea typeface="+mn-lt"/>
              </a:rPr>
              <a:t>新兴开发语言</a:t>
            </a:r>
            <a:r>
              <a:rPr lang="zh-CN" altLang="en-US" sz="2400">
                <a:latin typeface="+mn-lt"/>
                <a:ea typeface="+mn-lt"/>
              </a:rPr>
              <a:t>，在国内外大厂中的使用频率</a:t>
            </a:r>
            <a:r>
              <a:rPr lang="zh-CN" altLang="en-US" sz="2400" b="1">
                <a:latin typeface="+mn-lt"/>
                <a:ea typeface="+mn-lt"/>
              </a:rPr>
              <a:t>越来越高</a:t>
            </a:r>
            <a:r>
              <a:rPr lang="zh-CN" altLang="en-US" sz="2400">
                <a:latin typeface="+mn-lt"/>
                <a:ea typeface="+mn-lt"/>
              </a:rPr>
              <a:t>；而且用</a:t>
            </a:r>
            <a:r>
              <a:rPr lang="en-US" altLang="zh-CN" sz="2400">
                <a:latin typeface="+mn-lt"/>
                <a:ea typeface="+mn-lt"/>
              </a:rPr>
              <a:t>Python</a:t>
            </a:r>
            <a:r>
              <a:rPr lang="zh-CN" altLang="en-US" sz="2400">
                <a:latin typeface="+mn-lt"/>
                <a:ea typeface="+mn-lt"/>
              </a:rPr>
              <a:t>语言</a:t>
            </a:r>
            <a:r>
              <a:rPr lang="zh-CN" altLang="en-US" sz="2400" b="1">
                <a:latin typeface="+mn-lt"/>
                <a:ea typeface="+mn-lt"/>
              </a:rPr>
              <a:t>开发效率极高</a:t>
            </a:r>
            <a:r>
              <a:rPr lang="zh-CN" altLang="en-US" sz="2400">
                <a:latin typeface="+mn-lt"/>
                <a:ea typeface="+mn-lt"/>
              </a:rPr>
              <a:t>且</a:t>
            </a:r>
            <a:r>
              <a:rPr lang="zh-CN" altLang="en-US" sz="2400" b="1">
                <a:latin typeface="+mn-lt"/>
                <a:ea typeface="+mn-lt"/>
              </a:rPr>
              <a:t>后期维护更为方便</a:t>
            </a:r>
            <a:r>
              <a:rPr lang="zh-CN" altLang="en-US" sz="2400">
                <a:latin typeface="+mn-lt"/>
                <a:ea typeface="+mn-lt"/>
              </a:rPr>
              <a:t>。因此、一款基于</a:t>
            </a:r>
            <a:r>
              <a:rPr lang="en-US" altLang="zh-CN" sz="2400">
                <a:latin typeface="+mn-lt"/>
                <a:ea typeface="+mn-lt"/>
              </a:rPr>
              <a:t>django</a:t>
            </a:r>
            <a:r>
              <a:rPr lang="zh-CN" altLang="en-US" sz="2400">
                <a:latin typeface="+mn-lt"/>
                <a:ea typeface="+mn-lt"/>
              </a:rPr>
              <a:t>框架下的智能商城系统应运而生。</a:t>
            </a:r>
            <a:endParaRPr lang="zh-CN" altLang="en-US" sz="2400">
              <a:latin typeface="+mn-lt"/>
              <a:ea typeface="+mn-lt"/>
            </a:endParaRPr>
          </a:p>
        </p:txBody>
      </p:sp>
      <p:sp>
        <p:nvSpPr>
          <p:cNvPr id="4" name="矩形 3"/>
          <p:cNvSpPr/>
          <p:nvPr/>
        </p:nvSpPr>
        <p:spPr>
          <a:xfrm>
            <a:off x="0" y="0"/>
            <a:ext cx="12192000" cy="687705"/>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15" name="TextBox 76"/>
          <p:cNvSpPr txBox="1"/>
          <p:nvPr/>
        </p:nvSpPr>
        <p:spPr>
          <a:xfrm>
            <a:off x="291361" y="187642"/>
            <a:ext cx="1371976" cy="398780"/>
          </a:xfrm>
          <a:prstGeom prst="rect">
            <a:avLst/>
          </a:prstGeom>
          <a:noFill/>
        </p:spPr>
        <p:txBody>
          <a:bodyPr wrap="square" rtlCol="0">
            <a:spAutoFit/>
          </a:bodyPr>
          <a:lstStyle/>
          <a:p>
            <a:pPr algn="dist"/>
            <a:r>
              <a:rPr lang="zh-CN" altLang="en-US" sz="2000" dirty="0">
                <a:solidFill>
                  <a:schemeClr val="bg1"/>
                </a:solidFill>
                <a:latin typeface="微软雅黑" panose="020B0503020204020204" pitchFamily="34" charset="-122"/>
                <a:ea typeface="微软雅黑" panose="020B0503020204020204" pitchFamily="34" charset="-122"/>
              </a:rPr>
              <a:t>选题背景</a:t>
            </a:r>
            <a:endParaRPr lang="zh-CN" altLang="en-US" sz="2000" dirty="0">
              <a:solidFill>
                <a:schemeClr val="bg1"/>
              </a:solidFill>
              <a:latin typeface="微软雅黑" panose="020B0503020204020204" pitchFamily="34" charset="-122"/>
              <a:ea typeface="微软雅黑" panose="020B0503020204020204" pitchFamily="34" charset="-122"/>
            </a:endParaRPr>
          </a:p>
        </p:txBody>
      </p:sp>
      <p:grpSp>
        <p:nvGrpSpPr>
          <p:cNvPr id="55" name="Group 54"/>
          <p:cNvGrpSpPr/>
          <p:nvPr/>
        </p:nvGrpSpPr>
        <p:grpSpPr>
          <a:xfrm>
            <a:off x="791845" y="1470660"/>
            <a:ext cx="953135" cy="932815"/>
            <a:chOff x="8867847" y="1783124"/>
            <a:chExt cx="1026356" cy="1026356"/>
          </a:xfrm>
          <a:effectLst/>
        </p:grpSpPr>
        <p:sp>
          <p:nvSpPr>
            <p:cNvPr id="16" name="Oval 4"/>
            <p:cNvSpPr/>
            <p:nvPr/>
          </p:nvSpPr>
          <p:spPr>
            <a:xfrm>
              <a:off x="8867847" y="1783124"/>
              <a:ext cx="1026356" cy="1026356"/>
            </a:xfrm>
            <a:prstGeom prst="ellipse">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latin typeface="义启小魏楷" panose="02010601030101010101" pitchFamily="2" charset="-122"/>
              </a:endParaRPr>
            </a:p>
          </p:txBody>
        </p:sp>
        <p:grpSp>
          <p:nvGrpSpPr>
            <p:cNvPr id="17" name="Group 14"/>
            <p:cNvGrpSpPr/>
            <p:nvPr/>
          </p:nvGrpSpPr>
          <p:grpSpPr>
            <a:xfrm>
              <a:off x="9201809" y="2117086"/>
              <a:ext cx="358432" cy="358432"/>
              <a:chOff x="3498967" y="3049909"/>
              <a:chExt cx="464344" cy="464344"/>
            </a:xfrm>
            <a:solidFill>
              <a:schemeClr val="bg1"/>
            </a:solidFill>
          </p:grpSpPr>
          <p:sp>
            <p:nvSpPr>
              <p:cNvPr id="23" name="AutoShape 126"/>
              <p:cNvSpPr/>
              <p:nvPr/>
            </p:nvSpPr>
            <p:spPr bwMode="auto">
              <a:xfrm>
                <a:off x="3498967" y="304990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sp>
            <p:nvSpPr>
              <p:cNvPr id="28" name="AutoShape 127"/>
              <p:cNvSpPr/>
              <p:nvPr/>
            </p:nvSpPr>
            <p:spPr bwMode="auto">
              <a:xfrm>
                <a:off x="3687085" y="3122140"/>
                <a:ext cx="109538" cy="1087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dirty="0">
                  <a:solidFill>
                    <a:srgbClr val="FFFFFF"/>
                  </a:solidFill>
                  <a:effectLst>
                    <a:outerShdw blurRad="38100" dist="38100" dir="2700000" algn="tl">
                      <a:srgbClr val="000000"/>
                    </a:outerShdw>
                  </a:effectLst>
                  <a:latin typeface="Gill Sans" charset="0"/>
                  <a:sym typeface="Gill Sans" charset="0"/>
                </a:endParaRPr>
              </a:p>
            </p:txBody>
          </p:sp>
        </p:grpSp>
      </p:grpSp>
      <p:pic>
        <p:nvPicPr>
          <p:cNvPr id="8" name="图片 7" descr="logo_school"/>
          <p:cNvPicPr>
            <a:picLocks noChangeAspect="1"/>
          </p:cNvPicPr>
          <p:nvPr/>
        </p:nvPicPr>
        <p:blipFill>
          <a:blip r:embed="rId1"/>
          <a:stretch>
            <a:fillRect/>
          </a:stretch>
        </p:blipFill>
        <p:spPr>
          <a:xfrm>
            <a:off x="10066020" y="168910"/>
            <a:ext cx="1838960" cy="436245"/>
          </a:xfrm>
          <a:prstGeom prst="rect">
            <a:avLst/>
          </a:prstGeom>
        </p:spPr>
      </p:pic>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0">
                                            <p:bg/>
                                          </p:spTgt>
                                        </p:tgtEl>
                                        <p:attrNameLst>
                                          <p:attrName>style.visibility</p:attrName>
                                        </p:attrNameLst>
                                      </p:cBhvr>
                                      <p:to>
                                        <p:strVal val="visible"/>
                                      </p:to>
                                    </p:set>
                                    <p:animEffect transition="in" filter="wipe(down)">
                                      <p:cBhvr>
                                        <p:cTn id="7" dur="500"/>
                                        <p:tgtEl>
                                          <p:spTgt spid="10">
                                            <p:bg/>
                                          </p:spTgt>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0">
                                            <p:txEl>
                                              <p:pRg st="0" end="0"/>
                                            </p:txEl>
                                          </p:spTgt>
                                        </p:tgtEl>
                                        <p:attrNameLst>
                                          <p:attrName>style.visibility</p:attrName>
                                        </p:attrNameLst>
                                      </p:cBhvr>
                                      <p:to>
                                        <p:strVal val="visible"/>
                                      </p:to>
                                    </p:set>
                                    <p:animEffect transition="in" filter="wipe(down)">
                                      <p:cBhvr>
                                        <p:cTn id="10" dur="500"/>
                                        <p:tgtEl>
                                          <p:spTgt spid="10">
                                            <p:txEl>
                                              <p:pRg st="0" end="0"/>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wipe(down)">
                                      <p:cBhvr>
                                        <p:cTn id="13"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uiExpand="1" build="p"/>
      <p:bldP spid="10" grpId="1" animBg="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7620"/>
            <a:ext cx="12192000" cy="706755"/>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13314" name="稻壳儿小白白(http://dwz.cn/Wu2UP)"/>
          <p:cNvSpPr/>
          <p:nvPr/>
        </p:nvSpPr>
        <p:spPr>
          <a:xfrm flipV="1">
            <a:off x="1804035" y="3571875"/>
            <a:ext cx="9166225" cy="0"/>
          </a:xfrm>
          <a:prstGeom prst="line">
            <a:avLst/>
          </a:prstGeom>
          <a:ln w="12700" cap="flat" cmpd="sng">
            <a:solidFill>
              <a:srgbClr val="214E7D"/>
            </a:solidFill>
            <a:prstDash val="solid"/>
            <a:headEnd type="none" w="med" len="med"/>
            <a:tailEnd type="none" w="med" len="med"/>
          </a:ln>
        </p:spPr>
      </p:sp>
      <p:sp>
        <p:nvSpPr>
          <p:cNvPr id="13315" name="稻壳儿小白白(http://dwz.cn/Wu2UP)"/>
          <p:cNvSpPr/>
          <p:nvPr/>
        </p:nvSpPr>
        <p:spPr>
          <a:xfrm flipV="1">
            <a:off x="6142673" y="1700213"/>
            <a:ext cx="0" cy="4021137"/>
          </a:xfrm>
          <a:prstGeom prst="line">
            <a:avLst/>
          </a:prstGeom>
          <a:ln w="12700" cap="flat" cmpd="sng">
            <a:solidFill>
              <a:srgbClr val="214E7D"/>
            </a:solidFill>
            <a:prstDash val="solid"/>
            <a:headEnd type="none" w="med" len="med"/>
            <a:tailEnd type="none" w="med" len="med"/>
          </a:ln>
        </p:spPr>
      </p:sp>
      <p:sp>
        <p:nvSpPr>
          <p:cNvPr id="13316" name="稻壳儿小白白(http://dwz.cn/Wu2UP)"/>
          <p:cNvSpPr/>
          <p:nvPr/>
        </p:nvSpPr>
        <p:spPr>
          <a:xfrm>
            <a:off x="1764983" y="2038985"/>
            <a:ext cx="914400" cy="914400"/>
          </a:xfrm>
          <a:prstGeom prst="ellipse">
            <a:avLst/>
          </a:prstGeom>
          <a:solidFill>
            <a:srgbClr val="214E7D"/>
          </a:solidFill>
          <a:ln w="9525">
            <a:noFill/>
          </a:ln>
        </p:spPr>
        <p:txBody>
          <a:bodyPr anchor="ctr"/>
          <a:lstStyle/>
          <a:p>
            <a:pPr algn="ctr" eaLnBrk="1" hangingPunct="1"/>
            <a:endParaRPr lang="zh-CN" altLang="en-US" dirty="0">
              <a:solidFill>
                <a:srgbClr val="FFFFFF"/>
              </a:solidFill>
              <a:latin typeface="Arial" panose="020B0604020202020204" pitchFamily="34" charset="0"/>
              <a:ea typeface="义启小魏楷" panose="02010601030101010101" pitchFamily="2" charset="-122"/>
              <a:sym typeface="Arial" panose="020B0604020202020204" pitchFamily="34" charset="0"/>
            </a:endParaRPr>
          </a:p>
        </p:txBody>
      </p:sp>
      <p:sp>
        <p:nvSpPr>
          <p:cNvPr id="13317" name="稻壳儿小白白(http://dwz.cn/Wu2UP)"/>
          <p:cNvSpPr/>
          <p:nvPr/>
        </p:nvSpPr>
        <p:spPr>
          <a:xfrm>
            <a:off x="6541135" y="2001838"/>
            <a:ext cx="914400" cy="914400"/>
          </a:xfrm>
          <a:prstGeom prst="ellipse">
            <a:avLst/>
          </a:prstGeom>
          <a:solidFill>
            <a:srgbClr val="214E7D"/>
          </a:solidFill>
          <a:ln w="9525">
            <a:noFill/>
          </a:ln>
        </p:spPr>
        <p:txBody>
          <a:bodyPr anchor="ctr"/>
          <a:lstStyle/>
          <a:p>
            <a:pPr algn="ctr" eaLnBrk="1" hangingPunct="1"/>
            <a:endParaRPr lang="zh-CN" altLang="en-US" dirty="0">
              <a:solidFill>
                <a:srgbClr val="FFFFFF"/>
              </a:solidFill>
              <a:latin typeface="Arial" panose="020B0604020202020204" pitchFamily="34" charset="0"/>
              <a:ea typeface="义启小魏楷" panose="02010601030101010101" pitchFamily="2" charset="-122"/>
              <a:sym typeface="Arial" panose="020B0604020202020204" pitchFamily="34" charset="0"/>
            </a:endParaRPr>
          </a:p>
        </p:txBody>
      </p:sp>
      <p:sp>
        <p:nvSpPr>
          <p:cNvPr id="13318" name="稻壳儿小白白(http://dwz.cn/Wu2UP)"/>
          <p:cNvSpPr/>
          <p:nvPr/>
        </p:nvSpPr>
        <p:spPr>
          <a:xfrm>
            <a:off x="1777048" y="4316413"/>
            <a:ext cx="914400" cy="914400"/>
          </a:xfrm>
          <a:prstGeom prst="ellipse">
            <a:avLst/>
          </a:prstGeom>
          <a:solidFill>
            <a:srgbClr val="214E7D"/>
          </a:solidFill>
          <a:ln w="9525">
            <a:noFill/>
          </a:ln>
        </p:spPr>
        <p:txBody>
          <a:bodyPr anchor="ctr"/>
          <a:lstStyle/>
          <a:p>
            <a:pPr algn="ctr" eaLnBrk="1" hangingPunct="1"/>
            <a:endParaRPr lang="zh-CN" altLang="en-US" dirty="0">
              <a:solidFill>
                <a:srgbClr val="FFFFFF"/>
              </a:solidFill>
              <a:latin typeface="Arial" panose="020B0604020202020204" pitchFamily="34" charset="0"/>
              <a:ea typeface="义启小魏楷" panose="02010601030101010101" pitchFamily="2" charset="-122"/>
              <a:sym typeface="Arial" panose="020B0604020202020204" pitchFamily="34" charset="0"/>
            </a:endParaRPr>
          </a:p>
        </p:txBody>
      </p:sp>
      <p:sp>
        <p:nvSpPr>
          <p:cNvPr id="13319" name="稻壳儿小白白(http://dwz.cn/Wu2UP)"/>
          <p:cNvSpPr/>
          <p:nvPr/>
        </p:nvSpPr>
        <p:spPr>
          <a:xfrm>
            <a:off x="6541135" y="4276725"/>
            <a:ext cx="914400" cy="914400"/>
          </a:xfrm>
          <a:prstGeom prst="ellipse">
            <a:avLst/>
          </a:prstGeom>
          <a:solidFill>
            <a:srgbClr val="214E7D"/>
          </a:solidFill>
          <a:ln w="9525">
            <a:noFill/>
          </a:ln>
        </p:spPr>
        <p:txBody>
          <a:bodyPr anchor="ctr"/>
          <a:lstStyle/>
          <a:p>
            <a:pPr algn="ctr" eaLnBrk="1" hangingPunct="1"/>
            <a:endParaRPr lang="zh-CN" altLang="en-US" dirty="0">
              <a:solidFill>
                <a:srgbClr val="FFFFFF"/>
              </a:solidFill>
              <a:latin typeface="Arial" panose="020B0604020202020204" pitchFamily="34" charset="0"/>
              <a:ea typeface="义启小魏楷" panose="02010601030101010101" pitchFamily="2" charset="-122"/>
              <a:sym typeface="Arial" panose="020B0604020202020204" pitchFamily="34" charset="0"/>
            </a:endParaRPr>
          </a:p>
        </p:txBody>
      </p:sp>
      <p:sp>
        <p:nvSpPr>
          <p:cNvPr id="8" name="文本框 7"/>
          <p:cNvSpPr txBox="1"/>
          <p:nvPr/>
        </p:nvSpPr>
        <p:spPr>
          <a:xfrm>
            <a:off x="2993390" y="1998345"/>
            <a:ext cx="2824480" cy="1252855"/>
          </a:xfrm>
          <a:prstGeom prst="rect">
            <a:avLst/>
          </a:prstGeom>
          <a:noFill/>
        </p:spPr>
        <p:txBody>
          <a:bodyPr wrap="square" rtlCol="0" anchor="t">
            <a:spAutoFit/>
          </a:bodyPr>
          <a:lstStyle/>
          <a:p>
            <a:pPr algn="l" fontAlgn="auto">
              <a:lnSpc>
                <a:spcPct val="140000"/>
              </a:lnSpc>
            </a:pPr>
            <a:r>
              <a:rPr lang="en-US" altLang="zh-CN" sz="1400" b="1" dirty="0">
                <a:solidFill>
                  <a:schemeClr val="tx1">
                    <a:lumMod val="75000"/>
                    <a:lumOff val="25000"/>
                  </a:schemeClr>
                </a:solidFill>
                <a:ea typeface="+mn-lt"/>
                <a:cs typeface="+mn-lt"/>
                <a:sym typeface="+mn-ea"/>
              </a:rPr>
              <a:t>       </a:t>
            </a:r>
            <a:r>
              <a:rPr lang="zh-CN" b="1" dirty="0">
                <a:solidFill>
                  <a:schemeClr val="tx1">
                    <a:lumMod val="75000"/>
                    <a:lumOff val="25000"/>
                  </a:schemeClr>
                </a:solidFill>
                <a:ea typeface="+mn-lt"/>
                <a:cs typeface="+mn-lt"/>
                <a:sym typeface="+mn-ea"/>
              </a:rPr>
              <a:t>解决了</a:t>
            </a:r>
            <a:r>
              <a:rPr lang="zh-CN" b="1" dirty="0">
                <a:solidFill>
                  <a:schemeClr val="tx1">
                    <a:lumMod val="75000"/>
                    <a:lumOff val="25000"/>
                  </a:schemeClr>
                </a:solidFill>
                <a:ea typeface="+mn-lt"/>
                <a:cs typeface="+mn-lt"/>
                <a:sym typeface="+mn-ea"/>
              </a:rPr>
              <a:t>疫情防控期间购物且要避免人和人接触的问题。</a:t>
            </a:r>
            <a:endParaRPr lang="zh-CN" altLang="en-US" b="1" dirty="0">
              <a:solidFill>
                <a:schemeClr val="tx1">
                  <a:lumMod val="75000"/>
                  <a:lumOff val="25000"/>
                </a:schemeClr>
              </a:solidFill>
              <a:ea typeface="+mn-lt"/>
              <a:cs typeface="+mn-lt"/>
              <a:sym typeface="+mn-ea"/>
            </a:endParaRPr>
          </a:p>
        </p:txBody>
      </p:sp>
      <p:sp>
        <p:nvSpPr>
          <p:cNvPr id="9" name="文本框 8"/>
          <p:cNvSpPr txBox="1"/>
          <p:nvPr/>
        </p:nvSpPr>
        <p:spPr>
          <a:xfrm>
            <a:off x="7853680" y="1798320"/>
            <a:ext cx="3023235" cy="1640205"/>
          </a:xfrm>
          <a:prstGeom prst="rect">
            <a:avLst/>
          </a:prstGeom>
          <a:noFill/>
        </p:spPr>
        <p:txBody>
          <a:bodyPr wrap="square" rtlCol="0" anchor="t">
            <a:spAutoFit/>
          </a:bodyPr>
          <a:lstStyle/>
          <a:p>
            <a:pPr lvl="0" algn="l">
              <a:lnSpc>
                <a:spcPct val="140000"/>
              </a:lnSpc>
              <a:buClrTx/>
              <a:buSzTx/>
              <a:buFontTx/>
            </a:pPr>
            <a:r>
              <a:rPr lang="en-US" altLang="zh-CN" b="1" dirty="0">
                <a:solidFill>
                  <a:schemeClr val="tx1">
                    <a:lumMod val="75000"/>
                    <a:lumOff val="25000"/>
                  </a:schemeClr>
                </a:solidFill>
                <a:ea typeface="+mn-lt"/>
                <a:cs typeface="+mn-lt"/>
                <a:sym typeface="+mn-ea"/>
              </a:rPr>
              <a:t>     </a:t>
            </a:r>
            <a:r>
              <a:rPr lang="zh-CN" b="1" dirty="0">
                <a:solidFill>
                  <a:schemeClr val="tx1">
                    <a:lumMod val="75000"/>
                    <a:lumOff val="25000"/>
                  </a:schemeClr>
                </a:solidFill>
                <a:ea typeface="+mn-lt"/>
                <a:cs typeface="+mn-lt"/>
                <a:sym typeface="+mn-ea"/>
              </a:rPr>
              <a:t>互联网技术迭代较快创新不断，用新兴开发语言结合成熟技术进行大型开发，是互联网大势所趋。</a:t>
            </a:r>
            <a:endParaRPr lang="zh-CN" b="1" dirty="0">
              <a:solidFill>
                <a:schemeClr val="tx1">
                  <a:lumMod val="75000"/>
                  <a:lumOff val="25000"/>
                </a:schemeClr>
              </a:solidFill>
              <a:ea typeface="+mn-lt"/>
              <a:cs typeface="+mn-lt"/>
              <a:sym typeface="+mn-ea"/>
            </a:endParaRPr>
          </a:p>
        </p:txBody>
      </p:sp>
      <p:sp>
        <p:nvSpPr>
          <p:cNvPr id="35" name="文本框 34"/>
          <p:cNvSpPr txBox="1"/>
          <p:nvPr/>
        </p:nvSpPr>
        <p:spPr>
          <a:xfrm>
            <a:off x="7933690" y="4123055"/>
            <a:ext cx="2847975" cy="1640205"/>
          </a:xfrm>
          <a:prstGeom prst="rect">
            <a:avLst/>
          </a:prstGeom>
          <a:noFill/>
        </p:spPr>
        <p:txBody>
          <a:bodyPr wrap="square" rtlCol="0" anchor="t">
            <a:spAutoFit/>
          </a:bodyPr>
          <a:lstStyle/>
          <a:p>
            <a:pPr lvl="0" algn="l">
              <a:lnSpc>
                <a:spcPct val="140000"/>
              </a:lnSpc>
              <a:buClrTx/>
              <a:buSzTx/>
              <a:buFontTx/>
            </a:pPr>
            <a:r>
              <a:rPr lang="zh-CN" altLang="en-US" b="1" dirty="0">
                <a:solidFill>
                  <a:schemeClr val="tx1">
                    <a:lumMod val="75000"/>
                    <a:lumOff val="25000"/>
                  </a:schemeClr>
                </a:solidFill>
                <a:ea typeface="+mn-lt"/>
                <a:cs typeface="+mn-lt"/>
                <a:sym typeface="+mn-ea"/>
              </a:rPr>
              <a:t>     研究在实际使用中，需要考虑到的各方面因素和解决问题使用到的方法和技术</a:t>
            </a:r>
            <a:r>
              <a:rPr lang="en-US" altLang="zh-CN" b="1" dirty="0">
                <a:solidFill>
                  <a:schemeClr val="tx1">
                    <a:lumMod val="75000"/>
                    <a:lumOff val="25000"/>
                  </a:schemeClr>
                </a:solidFill>
                <a:ea typeface="+mn-lt"/>
                <a:cs typeface="+mn-lt"/>
                <a:sym typeface="+mn-ea"/>
              </a:rPr>
              <a:t>。</a:t>
            </a:r>
            <a:endParaRPr lang="en-US" altLang="zh-CN" b="1" dirty="0">
              <a:solidFill>
                <a:schemeClr val="tx1">
                  <a:lumMod val="75000"/>
                  <a:lumOff val="25000"/>
                </a:schemeClr>
              </a:solidFill>
              <a:ea typeface="+mn-lt"/>
              <a:cs typeface="+mn-lt"/>
              <a:sym typeface="+mn-ea"/>
            </a:endParaRPr>
          </a:p>
        </p:txBody>
      </p:sp>
      <p:sp>
        <p:nvSpPr>
          <p:cNvPr id="37" name="文本框 36"/>
          <p:cNvSpPr txBox="1"/>
          <p:nvPr/>
        </p:nvSpPr>
        <p:spPr>
          <a:xfrm>
            <a:off x="3028950" y="4358640"/>
            <a:ext cx="2751455" cy="1252855"/>
          </a:xfrm>
          <a:prstGeom prst="rect">
            <a:avLst/>
          </a:prstGeom>
          <a:noFill/>
        </p:spPr>
        <p:txBody>
          <a:bodyPr wrap="square" rtlCol="0" anchor="t">
            <a:spAutoFit/>
          </a:bodyPr>
          <a:lstStyle/>
          <a:p>
            <a:pPr lvl="0" algn="l">
              <a:lnSpc>
                <a:spcPct val="140000"/>
              </a:lnSpc>
              <a:buClrTx/>
              <a:buSzTx/>
              <a:buFontTx/>
            </a:pPr>
            <a:r>
              <a:rPr lang="en-US" altLang="zh-CN" b="1" dirty="0">
                <a:solidFill>
                  <a:schemeClr val="tx1">
                    <a:lumMod val="75000"/>
                    <a:lumOff val="25000"/>
                  </a:schemeClr>
                </a:solidFill>
                <a:ea typeface="+mn-lt"/>
                <a:cs typeface="+mn-lt"/>
                <a:sym typeface="+mn-ea"/>
              </a:rPr>
              <a:t>  提高</a:t>
            </a:r>
            <a:r>
              <a:rPr lang="zh-CN" altLang="en-US" b="1" dirty="0">
                <a:solidFill>
                  <a:schemeClr val="tx1">
                    <a:lumMod val="75000"/>
                    <a:lumOff val="25000"/>
                  </a:schemeClr>
                </a:solidFill>
                <a:ea typeface="+mn-lt"/>
                <a:cs typeface="+mn-lt"/>
                <a:sym typeface="+mn-ea"/>
              </a:rPr>
              <a:t>开发及维护效率从而极大</a:t>
            </a:r>
            <a:r>
              <a:rPr lang="en-US" altLang="zh-CN" b="1" dirty="0">
                <a:solidFill>
                  <a:schemeClr val="tx1">
                    <a:lumMod val="75000"/>
                    <a:lumOff val="25000"/>
                  </a:schemeClr>
                </a:solidFill>
                <a:ea typeface="+mn-lt"/>
                <a:cs typeface="+mn-lt"/>
                <a:sym typeface="+mn-ea"/>
              </a:rPr>
              <a:t>降低成本，</a:t>
            </a:r>
            <a:r>
              <a:rPr lang="zh-CN" altLang="en-US" b="1" dirty="0">
                <a:solidFill>
                  <a:schemeClr val="tx1">
                    <a:lumMod val="75000"/>
                    <a:lumOff val="25000"/>
                  </a:schemeClr>
                </a:solidFill>
                <a:ea typeface="+mn-lt"/>
                <a:cs typeface="+mn-lt"/>
                <a:sym typeface="+mn-ea"/>
              </a:rPr>
              <a:t>主要使用</a:t>
            </a:r>
            <a:r>
              <a:rPr lang="en-US" altLang="zh-CN" b="1" dirty="0">
                <a:solidFill>
                  <a:schemeClr val="tx1">
                    <a:lumMod val="75000"/>
                    <a:lumOff val="25000"/>
                  </a:schemeClr>
                </a:solidFill>
                <a:ea typeface="+mn-lt"/>
                <a:cs typeface="+mn-lt"/>
                <a:sym typeface="+mn-ea"/>
              </a:rPr>
              <a:t>Python</a:t>
            </a:r>
            <a:r>
              <a:rPr lang="zh-CN" altLang="en-US" b="1" dirty="0">
                <a:solidFill>
                  <a:schemeClr val="tx1">
                    <a:lumMod val="75000"/>
                    <a:lumOff val="25000"/>
                  </a:schemeClr>
                </a:solidFill>
                <a:ea typeface="+mn-lt"/>
                <a:cs typeface="+mn-lt"/>
                <a:sym typeface="+mn-ea"/>
              </a:rPr>
              <a:t>语言开发</a:t>
            </a:r>
            <a:r>
              <a:rPr lang="en-US" altLang="zh-CN" b="1" dirty="0">
                <a:solidFill>
                  <a:schemeClr val="tx1">
                    <a:lumMod val="75000"/>
                    <a:lumOff val="25000"/>
                  </a:schemeClr>
                </a:solidFill>
                <a:ea typeface="+mn-lt"/>
                <a:cs typeface="+mn-lt"/>
                <a:sym typeface="+mn-ea"/>
              </a:rPr>
              <a:t>。</a:t>
            </a:r>
            <a:endParaRPr lang="zh-CN" b="1" dirty="0">
              <a:solidFill>
                <a:schemeClr val="tx1">
                  <a:lumMod val="75000"/>
                  <a:lumOff val="25000"/>
                </a:schemeClr>
              </a:solidFill>
              <a:ea typeface="+mn-lt"/>
              <a:cs typeface="+mn-lt"/>
              <a:sym typeface="+mn-ea"/>
            </a:endParaRPr>
          </a:p>
        </p:txBody>
      </p:sp>
      <p:pic>
        <p:nvPicPr>
          <p:cNvPr id="3" name="图片 2" descr="logo_school"/>
          <p:cNvPicPr>
            <a:picLocks noChangeAspect="1"/>
          </p:cNvPicPr>
          <p:nvPr/>
        </p:nvPicPr>
        <p:blipFill>
          <a:blip r:embed="rId1"/>
          <a:stretch>
            <a:fillRect/>
          </a:stretch>
        </p:blipFill>
        <p:spPr>
          <a:xfrm>
            <a:off x="10066020" y="168910"/>
            <a:ext cx="1838960" cy="436245"/>
          </a:xfrm>
          <a:prstGeom prst="rect">
            <a:avLst/>
          </a:prstGeom>
        </p:spPr>
      </p:pic>
      <p:sp>
        <p:nvSpPr>
          <p:cNvPr id="14" name="TextBox 76"/>
          <p:cNvSpPr txBox="1"/>
          <p:nvPr/>
        </p:nvSpPr>
        <p:spPr>
          <a:xfrm>
            <a:off x="291361" y="187642"/>
            <a:ext cx="1371976" cy="398780"/>
          </a:xfrm>
          <a:prstGeom prst="rect">
            <a:avLst/>
          </a:prstGeom>
          <a:noFill/>
        </p:spPr>
        <p:txBody>
          <a:bodyPr wrap="square" rtlCol="0">
            <a:spAutoFit/>
          </a:bodyPr>
          <a:lstStyle/>
          <a:p>
            <a:pPr algn="dist"/>
            <a:r>
              <a:rPr lang="zh-CN" altLang="en-US" sz="2000" dirty="0">
                <a:solidFill>
                  <a:schemeClr val="bg1"/>
                </a:solidFill>
                <a:latin typeface="微软雅黑" panose="020B0503020204020204" pitchFamily="34" charset="-122"/>
                <a:ea typeface="微软雅黑" panose="020B0503020204020204" pitchFamily="34" charset="-122"/>
              </a:rPr>
              <a:t>选题意义</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5" name="文本框 4"/>
          <p:cNvSpPr txBox="1"/>
          <p:nvPr/>
        </p:nvSpPr>
        <p:spPr>
          <a:xfrm>
            <a:off x="1997075" y="2201545"/>
            <a:ext cx="441960" cy="583565"/>
          </a:xfrm>
          <a:prstGeom prst="rect">
            <a:avLst/>
          </a:prstGeom>
          <a:noFill/>
        </p:spPr>
        <p:txBody>
          <a:bodyPr wrap="square" rtlCol="0">
            <a:spAutoFit/>
          </a:bodyPr>
          <a:lstStyle/>
          <a:p>
            <a:r>
              <a:rPr lang="en-US" altLang="zh-CN" sz="3200" b="1" dirty="0">
                <a:solidFill>
                  <a:schemeClr val="bg1"/>
                </a:solidFill>
                <a:latin typeface="微软雅黑" panose="020B0503020204020204" pitchFamily="34" charset="-122"/>
                <a:ea typeface="微软雅黑" panose="020B0503020204020204" pitchFamily="34" charset="-122"/>
              </a:rPr>
              <a:t>1</a:t>
            </a:r>
            <a:endParaRPr lang="en-US" altLang="zh-CN" sz="3200" b="1" dirty="0">
              <a:solidFill>
                <a:schemeClr val="bg1"/>
              </a:solidFill>
              <a:latin typeface="微软雅黑" panose="020B0503020204020204" pitchFamily="34" charset="-122"/>
              <a:ea typeface="微软雅黑" panose="020B0503020204020204" pitchFamily="34" charset="-122"/>
            </a:endParaRPr>
          </a:p>
        </p:txBody>
      </p:sp>
      <p:sp>
        <p:nvSpPr>
          <p:cNvPr id="12" name="文本框 11"/>
          <p:cNvSpPr txBox="1"/>
          <p:nvPr/>
        </p:nvSpPr>
        <p:spPr>
          <a:xfrm>
            <a:off x="6774180" y="4439920"/>
            <a:ext cx="437515" cy="583565"/>
          </a:xfrm>
          <a:prstGeom prst="rect">
            <a:avLst/>
          </a:prstGeom>
          <a:noFill/>
        </p:spPr>
        <p:txBody>
          <a:bodyPr wrap="square" rtlCol="0">
            <a:spAutoFit/>
          </a:bodyPr>
          <a:lstStyle/>
          <a:p>
            <a:r>
              <a:rPr lang="en-US" altLang="zh-CN" sz="3200" b="1" dirty="0">
                <a:solidFill>
                  <a:schemeClr val="bg1"/>
                </a:solidFill>
                <a:latin typeface="微软雅黑" panose="020B0503020204020204" pitchFamily="34" charset="-122"/>
                <a:ea typeface="微软雅黑" panose="020B0503020204020204" pitchFamily="34" charset="-122"/>
              </a:rPr>
              <a:t>4</a:t>
            </a:r>
            <a:endParaRPr lang="en-US" altLang="zh-CN" sz="3200" b="1" dirty="0">
              <a:solidFill>
                <a:schemeClr val="bg1"/>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2025650" y="4485640"/>
            <a:ext cx="429895" cy="583565"/>
          </a:xfrm>
          <a:prstGeom prst="rect">
            <a:avLst/>
          </a:prstGeom>
          <a:noFill/>
        </p:spPr>
        <p:txBody>
          <a:bodyPr wrap="square" rtlCol="0">
            <a:spAutoFit/>
          </a:bodyPr>
          <a:lstStyle/>
          <a:p>
            <a:r>
              <a:rPr lang="en-US" altLang="zh-CN" sz="3200" b="1" dirty="0">
                <a:solidFill>
                  <a:schemeClr val="bg1"/>
                </a:solidFill>
                <a:latin typeface="微软雅黑" panose="020B0503020204020204" pitchFamily="34" charset="-122"/>
                <a:ea typeface="微软雅黑" panose="020B0503020204020204" pitchFamily="34" charset="-122"/>
              </a:rPr>
              <a:t>3</a:t>
            </a:r>
            <a:endParaRPr lang="en-US" altLang="zh-CN" sz="3200" b="1" dirty="0">
              <a:solidFill>
                <a:schemeClr val="bg1"/>
              </a:solidFill>
              <a:latin typeface="微软雅黑" panose="020B0503020204020204" pitchFamily="34" charset="-122"/>
              <a:ea typeface="微软雅黑" panose="020B0503020204020204" pitchFamily="34" charset="-122"/>
            </a:endParaRPr>
          </a:p>
        </p:txBody>
      </p:sp>
      <p:sp>
        <p:nvSpPr>
          <p:cNvPr id="16" name="文本框 15"/>
          <p:cNvSpPr txBox="1"/>
          <p:nvPr/>
        </p:nvSpPr>
        <p:spPr>
          <a:xfrm>
            <a:off x="6794500" y="2161540"/>
            <a:ext cx="471805" cy="583565"/>
          </a:xfrm>
          <a:prstGeom prst="rect">
            <a:avLst/>
          </a:prstGeom>
          <a:noFill/>
        </p:spPr>
        <p:txBody>
          <a:bodyPr wrap="square" rtlCol="0">
            <a:spAutoFit/>
          </a:bodyPr>
          <a:lstStyle/>
          <a:p>
            <a:r>
              <a:rPr lang="en-US" altLang="zh-CN" sz="3200" b="1" dirty="0">
                <a:solidFill>
                  <a:schemeClr val="bg1"/>
                </a:solidFill>
                <a:latin typeface="微软雅黑" panose="020B0503020204020204" pitchFamily="34" charset="-122"/>
                <a:ea typeface="微软雅黑" panose="020B0503020204020204" pitchFamily="34" charset="-122"/>
              </a:rPr>
              <a:t>2</a:t>
            </a:r>
            <a:endParaRPr lang="en-US" altLang="zh-CN" sz="3200" b="1" dirty="0">
              <a:solidFill>
                <a:schemeClr val="bg1"/>
              </a:solidFill>
              <a:latin typeface="微软雅黑" panose="020B0503020204020204" pitchFamily="34" charset="-122"/>
              <a:ea typeface="微软雅黑" panose="020B0503020204020204" pitchFamily="34" charset="-122"/>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spd="slow" p14:dur="2000" advTm="0"/>
    </mc:Choice>
    <mc:Fallback>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500" fill="hold"/>
                                        <p:tgtEl>
                                          <p:spTgt spid="9"/>
                                        </p:tgtEl>
                                        <p:attrNameLst>
                                          <p:attrName>ppt_w</p:attrName>
                                        </p:attrNameLst>
                                      </p:cBhvr>
                                      <p:tavLst>
                                        <p:tav tm="0">
                                          <p:val>
                                            <p:fltVal val="0"/>
                                          </p:val>
                                        </p:tav>
                                        <p:tav tm="100000">
                                          <p:val>
                                            <p:strVal val="#ppt_w"/>
                                          </p:val>
                                        </p:tav>
                                      </p:tavLst>
                                    </p:anim>
                                    <p:anim calcmode="lin" valueType="num">
                                      <p:cBhvr>
                                        <p:cTn id="13" dur="500" fill="hold"/>
                                        <p:tgtEl>
                                          <p:spTgt spid="9"/>
                                        </p:tgtEl>
                                        <p:attrNameLst>
                                          <p:attrName>ppt_h</p:attrName>
                                        </p:attrNameLst>
                                      </p:cBhvr>
                                      <p:tavLst>
                                        <p:tav tm="0">
                                          <p:val>
                                            <p:fltVal val="0"/>
                                          </p:val>
                                        </p:tav>
                                        <p:tav tm="100000">
                                          <p:val>
                                            <p:strVal val="#ppt_h"/>
                                          </p:val>
                                        </p:tav>
                                      </p:tavLst>
                                    </p:anim>
                                    <p:animEffect transition="in" filter="fade">
                                      <p:cBhvr>
                                        <p:cTn id="14" dur="500"/>
                                        <p:tgtEl>
                                          <p:spTgt spid="9"/>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35"/>
                                        </p:tgtEl>
                                        <p:attrNameLst>
                                          <p:attrName>style.visibility</p:attrName>
                                        </p:attrNameLst>
                                      </p:cBhvr>
                                      <p:to>
                                        <p:strVal val="visible"/>
                                      </p:to>
                                    </p:set>
                                    <p:anim calcmode="lin" valueType="num">
                                      <p:cBhvr>
                                        <p:cTn id="17" dur="500" fill="hold"/>
                                        <p:tgtEl>
                                          <p:spTgt spid="35"/>
                                        </p:tgtEl>
                                        <p:attrNameLst>
                                          <p:attrName>ppt_w</p:attrName>
                                        </p:attrNameLst>
                                      </p:cBhvr>
                                      <p:tavLst>
                                        <p:tav tm="0">
                                          <p:val>
                                            <p:fltVal val="0"/>
                                          </p:val>
                                        </p:tav>
                                        <p:tav tm="100000">
                                          <p:val>
                                            <p:strVal val="#ppt_w"/>
                                          </p:val>
                                        </p:tav>
                                      </p:tavLst>
                                    </p:anim>
                                    <p:anim calcmode="lin" valueType="num">
                                      <p:cBhvr>
                                        <p:cTn id="18" dur="500" fill="hold"/>
                                        <p:tgtEl>
                                          <p:spTgt spid="35"/>
                                        </p:tgtEl>
                                        <p:attrNameLst>
                                          <p:attrName>ppt_h</p:attrName>
                                        </p:attrNameLst>
                                      </p:cBhvr>
                                      <p:tavLst>
                                        <p:tav tm="0">
                                          <p:val>
                                            <p:fltVal val="0"/>
                                          </p:val>
                                        </p:tav>
                                        <p:tav tm="100000">
                                          <p:val>
                                            <p:strVal val="#ppt_h"/>
                                          </p:val>
                                        </p:tav>
                                      </p:tavLst>
                                    </p:anim>
                                    <p:animEffect transition="in" filter="fade">
                                      <p:cBhvr>
                                        <p:cTn id="19" dur="500"/>
                                        <p:tgtEl>
                                          <p:spTgt spid="35"/>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37"/>
                                        </p:tgtEl>
                                        <p:attrNameLst>
                                          <p:attrName>style.visibility</p:attrName>
                                        </p:attrNameLst>
                                      </p:cBhvr>
                                      <p:to>
                                        <p:strVal val="visible"/>
                                      </p:to>
                                    </p:set>
                                    <p:anim calcmode="lin" valueType="num">
                                      <p:cBhvr>
                                        <p:cTn id="22" dur="500" fill="hold"/>
                                        <p:tgtEl>
                                          <p:spTgt spid="37"/>
                                        </p:tgtEl>
                                        <p:attrNameLst>
                                          <p:attrName>ppt_w</p:attrName>
                                        </p:attrNameLst>
                                      </p:cBhvr>
                                      <p:tavLst>
                                        <p:tav tm="0">
                                          <p:val>
                                            <p:fltVal val="0"/>
                                          </p:val>
                                        </p:tav>
                                        <p:tav tm="100000">
                                          <p:val>
                                            <p:strVal val="#ppt_w"/>
                                          </p:val>
                                        </p:tav>
                                      </p:tavLst>
                                    </p:anim>
                                    <p:anim calcmode="lin" valueType="num">
                                      <p:cBhvr>
                                        <p:cTn id="23" dur="500" fill="hold"/>
                                        <p:tgtEl>
                                          <p:spTgt spid="37"/>
                                        </p:tgtEl>
                                        <p:attrNameLst>
                                          <p:attrName>ppt_h</p:attrName>
                                        </p:attrNameLst>
                                      </p:cBhvr>
                                      <p:tavLst>
                                        <p:tav tm="0">
                                          <p:val>
                                            <p:fltVal val="0"/>
                                          </p:val>
                                        </p:tav>
                                        <p:tav tm="100000">
                                          <p:val>
                                            <p:strVal val="#ppt_h"/>
                                          </p:val>
                                        </p:tav>
                                      </p:tavLst>
                                    </p:anim>
                                    <p:animEffect transition="in" filter="fade">
                                      <p:cBhvr>
                                        <p:cTn id="24" dur="500"/>
                                        <p:tgtEl>
                                          <p:spTgt spid="37"/>
                                        </p:tgtEl>
                                      </p:cBhvr>
                                    </p:animEffect>
                                  </p:childTnLst>
                                </p:cTn>
                              </p:par>
                              <p:par>
                                <p:cTn id="25" presetID="53" presetClass="entr" presetSubtype="16" fill="hold" nodeType="withEffect">
                                  <p:stCondLst>
                                    <p:cond delay="0"/>
                                  </p:stCondLst>
                                  <p:childTnLst>
                                    <p:set>
                                      <p:cBhvr>
                                        <p:cTn id="26" dur="1" fill="hold">
                                          <p:stCondLst>
                                            <p:cond delay="0"/>
                                          </p:stCondLst>
                                        </p:cTn>
                                        <p:tgtEl>
                                          <p:spTgt spid="13314"/>
                                        </p:tgtEl>
                                        <p:attrNameLst>
                                          <p:attrName>style.visibility</p:attrName>
                                        </p:attrNameLst>
                                      </p:cBhvr>
                                      <p:to>
                                        <p:strVal val="visible"/>
                                      </p:to>
                                    </p:set>
                                    <p:anim calcmode="lin" valueType="num">
                                      <p:cBhvr>
                                        <p:cTn id="27" dur="500" fill="hold"/>
                                        <p:tgtEl>
                                          <p:spTgt spid="13314"/>
                                        </p:tgtEl>
                                        <p:attrNameLst>
                                          <p:attrName>ppt_w</p:attrName>
                                        </p:attrNameLst>
                                      </p:cBhvr>
                                      <p:tavLst>
                                        <p:tav tm="0">
                                          <p:val>
                                            <p:fltVal val="0"/>
                                          </p:val>
                                        </p:tav>
                                        <p:tav tm="100000">
                                          <p:val>
                                            <p:strVal val="#ppt_w"/>
                                          </p:val>
                                        </p:tav>
                                      </p:tavLst>
                                    </p:anim>
                                    <p:anim calcmode="lin" valueType="num">
                                      <p:cBhvr>
                                        <p:cTn id="28" dur="500" fill="hold"/>
                                        <p:tgtEl>
                                          <p:spTgt spid="13314"/>
                                        </p:tgtEl>
                                        <p:attrNameLst>
                                          <p:attrName>ppt_h</p:attrName>
                                        </p:attrNameLst>
                                      </p:cBhvr>
                                      <p:tavLst>
                                        <p:tav tm="0">
                                          <p:val>
                                            <p:fltVal val="0"/>
                                          </p:val>
                                        </p:tav>
                                        <p:tav tm="100000">
                                          <p:val>
                                            <p:strVal val="#ppt_h"/>
                                          </p:val>
                                        </p:tav>
                                      </p:tavLst>
                                    </p:anim>
                                    <p:animEffect transition="in" filter="fade">
                                      <p:cBhvr>
                                        <p:cTn id="29" dur="500"/>
                                        <p:tgtEl>
                                          <p:spTgt spid="13314"/>
                                        </p:tgtEl>
                                      </p:cBhvr>
                                    </p:animEffect>
                                  </p:childTnLst>
                                </p:cTn>
                              </p:par>
                              <p:par>
                                <p:cTn id="30" presetID="53" presetClass="entr" presetSubtype="16" fill="hold" nodeType="withEffect">
                                  <p:stCondLst>
                                    <p:cond delay="0"/>
                                  </p:stCondLst>
                                  <p:childTnLst>
                                    <p:set>
                                      <p:cBhvr>
                                        <p:cTn id="31" dur="1" fill="hold">
                                          <p:stCondLst>
                                            <p:cond delay="0"/>
                                          </p:stCondLst>
                                        </p:cTn>
                                        <p:tgtEl>
                                          <p:spTgt spid="13315"/>
                                        </p:tgtEl>
                                        <p:attrNameLst>
                                          <p:attrName>style.visibility</p:attrName>
                                        </p:attrNameLst>
                                      </p:cBhvr>
                                      <p:to>
                                        <p:strVal val="visible"/>
                                      </p:to>
                                    </p:set>
                                    <p:anim calcmode="lin" valueType="num">
                                      <p:cBhvr>
                                        <p:cTn id="32" dur="500" fill="hold"/>
                                        <p:tgtEl>
                                          <p:spTgt spid="13315"/>
                                        </p:tgtEl>
                                        <p:attrNameLst>
                                          <p:attrName>ppt_w</p:attrName>
                                        </p:attrNameLst>
                                      </p:cBhvr>
                                      <p:tavLst>
                                        <p:tav tm="0">
                                          <p:val>
                                            <p:fltVal val="0"/>
                                          </p:val>
                                        </p:tav>
                                        <p:tav tm="100000">
                                          <p:val>
                                            <p:strVal val="#ppt_w"/>
                                          </p:val>
                                        </p:tav>
                                      </p:tavLst>
                                    </p:anim>
                                    <p:anim calcmode="lin" valueType="num">
                                      <p:cBhvr>
                                        <p:cTn id="33" dur="500" fill="hold"/>
                                        <p:tgtEl>
                                          <p:spTgt spid="13315"/>
                                        </p:tgtEl>
                                        <p:attrNameLst>
                                          <p:attrName>ppt_h</p:attrName>
                                        </p:attrNameLst>
                                      </p:cBhvr>
                                      <p:tavLst>
                                        <p:tav tm="0">
                                          <p:val>
                                            <p:fltVal val="0"/>
                                          </p:val>
                                        </p:tav>
                                        <p:tav tm="100000">
                                          <p:val>
                                            <p:strVal val="#ppt_h"/>
                                          </p:val>
                                        </p:tav>
                                      </p:tavLst>
                                    </p:anim>
                                    <p:animEffect transition="in" filter="fade">
                                      <p:cBhvr>
                                        <p:cTn id="34" dur="500"/>
                                        <p:tgtEl>
                                          <p:spTgt spid="13315"/>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3316"/>
                                        </p:tgtEl>
                                        <p:attrNameLst>
                                          <p:attrName>style.visibility</p:attrName>
                                        </p:attrNameLst>
                                      </p:cBhvr>
                                      <p:to>
                                        <p:strVal val="visible"/>
                                      </p:to>
                                    </p:set>
                                    <p:anim calcmode="lin" valueType="num">
                                      <p:cBhvr>
                                        <p:cTn id="37" dur="500" fill="hold"/>
                                        <p:tgtEl>
                                          <p:spTgt spid="13316"/>
                                        </p:tgtEl>
                                        <p:attrNameLst>
                                          <p:attrName>ppt_w</p:attrName>
                                        </p:attrNameLst>
                                      </p:cBhvr>
                                      <p:tavLst>
                                        <p:tav tm="0">
                                          <p:val>
                                            <p:fltVal val="0"/>
                                          </p:val>
                                        </p:tav>
                                        <p:tav tm="100000">
                                          <p:val>
                                            <p:strVal val="#ppt_w"/>
                                          </p:val>
                                        </p:tav>
                                      </p:tavLst>
                                    </p:anim>
                                    <p:anim calcmode="lin" valueType="num">
                                      <p:cBhvr>
                                        <p:cTn id="38" dur="500" fill="hold"/>
                                        <p:tgtEl>
                                          <p:spTgt spid="13316"/>
                                        </p:tgtEl>
                                        <p:attrNameLst>
                                          <p:attrName>ppt_h</p:attrName>
                                        </p:attrNameLst>
                                      </p:cBhvr>
                                      <p:tavLst>
                                        <p:tav tm="0">
                                          <p:val>
                                            <p:fltVal val="0"/>
                                          </p:val>
                                        </p:tav>
                                        <p:tav tm="100000">
                                          <p:val>
                                            <p:strVal val="#ppt_h"/>
                                          </p:val>
                                        </p:tav>
                                      </p:tavLst>
                                    </p:anim>
                                    <p:animEffect transition="in" filter="fade">
                                      <p:cBhvr>
                                        <p:cTn id="39" dur="500"/>
                                        <p:tgtEl>
                                          <p:spTgt spid="13316"/>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3317"/>
                                        </p:tgtEl>
                                        <p:attrNameLst>
                                          <p:attrName>style.visibility</p:attrName>
                                        </p:attrNameLst>
                                      </p:cBhvr>
                                      <p:to>
                                        <p:strVal val="visible"/>
                                      </p:to>
                                    </p:set>
                                    <p:anim calcmode="lin" valueType="num">
                                      <p:cBhvr>
                                        <p:cTn id="42" dur="500" fill="hold"/>
                                        <p:tgtEl>
                                          <p:spTgt spid="13317"/>
                                        </p:tgtEl>
                                        <p:attrNameLst>
                                          <p:attrName>ppt_w</p:attrName>
                                        </p:attrNameLst>
                                      </p:cBhvr>
                                      <p:tavLst>
                                        <p:tav tm="0">
                                          <p:val>
                                            <p:fltVal val="0"/>
                                          </p:val>
                                        </p:tav>
                                        <p:tav tm="100000">
                                          <p:val>
                                            <p:strVal val="#ppt_w"/>
                                          </p:val>
                                        </p:tav>
                                      </p:tavLst>
                                    </p:anim>
                                    <p:anim calcmode="lin" valueType="num">
                                      <p:cBhvr>
                                        <p:cTn id="43" dur="500" fill="hold"/>
                                        <p:tgtEl>
                                          <p:spTgt spid="13317"/>
                                        </p:tgtEl>
                                        <p:attrNameLst>
                                          <p:attrName>ppt_h</p:attrName>
                                        </p:attrNameLst>
                                      </p:cBhvr>
                                      <p:tavLst>
                                        <p:tav tm="0">
                                          <p:val>
                                            <p:fltVal val="0"/>
                                          </p:val>
                                        </p:tav>
                                        <p:tav tm="100000">
                                          <p:val>
                                            <p:strVal val="#ppt_h"/>
                                          </p:val>
                                        </p:tav>
                                      </p:tavLst>
                                    </p:anim>
                                    <p:animEffect transition="in" filter="fade">
                                      <p:cBhvr>
                                        <p:cTn id="44" dur="500"/>
                                        <p:tgtEl>
                                          <p:spTgt spid="13317"/>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3318"/>
                                        </p:tgtEl>
                                        <p:attrNameLst>
                                          <p:attrName>style.visibility</p:attrName>
                                        </p:attrNameLst>
                                      </p:cBhvr>
                                      <p:to>
                                        <p:strVal val="visible"/>
                                      </p:to>
                                    </p:set>
                                    <p:anim calcmode="lin" valueType="num">
                                      <p:cBhvr>
                                        <p:cTn id="47" dur="500" fill="hold"/>
                                        <p:tgtEl>
                                          <p:spTgt spid="13318"/>
                                        </p:tgtEl>
                                        <p:attrNameLst>
                                          <p:attrName>ppt_w</p:attrName>
                                        </p:attrNameLst>
                                      </p:cBhvr>
                                      <p:tavLst>
                                        <p:tav tm="0">
                                          <p:val>
                                            <p:fltVal val="0"/>
                                          </p:val>
                                        </p:tav>
                                        <p:tav tm="100000">
                                          <p:val>
                                            <p:strVal val="#ppt_w"/>
                                          </p:val>
                                        </p:tav>
                                      </p:tavLst>
                                    </p:anim>
                                    <p:anim calcmode="lin" valueType="num">
                                      <p:cBhvr>
                                        <p:cTn id="48" dur="500" fill="hold"/>
                                        <p:tgtEl>
                                          <p:spTgt spid="13318"/>
                                        </p:tgtEl>
                                        <p:attrNameLst>
                                          <p:attrName>ppt_h</p:attrName>
                                        </p:attrNameLst>
                                      </p:cBhvr>
                                      <p:tavLst>
                                        <p:tav tm="0">
                                          <p:val>
                                            <p:fltVal val="0"/>
                                          </p:val>
                                        </p:tav>
                                        <p:tav tm="100000">
                                          <p:val>
                                            <p:strVal val="#ppt_h"/>
                                          </p:val>
                                        </p:tav>
                                      </p:tavLst>
                                    </p:anim>
                                    <p:animEffect transition="in" filter="fade">
                                      <p:cBhvr>
                                        <p:cTn id="49" dur="500"/>
                                        <p:tgtEl>
                                          <p:spTgt spid="13318"/>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13319"/>
                                        </p:tgtEl>
                                        <p:attrNameLst>
                                          <p:attrName>style.visibility</p:attrName>
                                        </p:attrNameLst>
                                      </p:cBhvr>
                                      <p:to>
                                        <p:strVal val="visible"/>
                                      </p:to>
                                    </p:set>
                                    <p:anim calcmode="lin" valueType="num">
                                      <p:cBhvr>
                                        <p:cTn id="52" dur="500" fill="hold"/>
                                        <p:tgtEl>
                                          <p:spTgt spid="13319"/>
                                        </p:tgtEl>
                                        <p:attrNameLst>
                                          <p:attrName>ppt_w</p:attrName>
                                        </p:attrNameLst>
                                      </p:cBhvr>
                                      <p:tavLst>
                                        <p:tav tm="0">
                                          <p:val>
                                            <p:fltVal val="0"/>
                                          </p:val>
                                        </p:tav>
                                        <p:tav tm="100000">
                                          <p:val>
                                            <p:strVal val="#ppt_w"/>
                                          </p:val>
                                        </p:tav>
                                      </p:tavLst>
                                    </p:anim>
                                    <p:anim calcmode="lin" valueType="num">
                                      <p:cBhvr>
                                        <p:cTn id="53" dur="500" fill="hold"/>
                                        <p:tgtEl>
                                          <p:spTgt spid="13319"/>
                                        </p:tgtEl>
                                        <p:attrNameLst>
                                          <p:attrName>ppt_h</p:attrName>
                                        </p:attrNameLst>
                                      </p:cBhvr>
                                      <p:tavLst>
                                        <p:tav tm="0">
                                          <p:val>
                                            <p:fltVal val="0"/>
                                          </p:val>
                                        </p:tav>
                                        <p:tav tm="100000">
                                          <p:val>
                                            <p:strVal val="#ppt_h"/>
                                          </p:val>
                                        </p:tav>
                                      </p:tavLst>
                                    </p:anim>
                                    <p:animEffect transition="in" filter="fade">
                                      <p:cBhvr>
                                        <p:cTn id="54" dur="500"/>
                                        <p:tgtEl>
                                          <p:spTgt spid="13319"/>
                                        </p:tgtEl>
                                      </p:cBhvr>
                                    </p:animEffect>
                                  </p:childTnLst>
                                </p:cTn>
                              </p:par>
                              <p:par>
                                <p:cTn id="55" presetID="2" presetClass="entr" presetSubtype="4" fill="hold" grpId="0" nodeType="withEffect">
                                  <p:stCondLst>
                                    <p:cond delay="0"/>
                                  </p:stCondLst>
                                  <p:childTnLst>
                                    <p:set>
                                      <p:cBhvr>
                                        <p:cTn id="56" dur="1" fill="hold">
                                          <p:stCondLst>
                                            <p:cond delay="0"/>
                                          </p:stCondLst>
                                        </p:cTn>
                                        <p:tgtEl>
                                          <p:spTgt spid="5"/>
                                        </p:tgtEl>
                                        <p:attrNameLst>
                                          <p:attrName>style.visibility</p:attrName>
                                        </p:attrNameLst>
                                      </p:cBhvr>
                                      <p:to>
                                        <p:strVal val="visible"/>
                                      </p:to>
                                    </p:set>
                                    <p:anim calcmode="lin" valueType="num">
                                      <p:cBhvr additive="base">
                                        <p:cTn id="57" dur="500" fill="hold"/>
                                        <p:tgtEl>
                                          <p:spTgt spid="5"/>
                                        </p:tgtEl>
                                        <p:attrNameLst>
                                          <p:attrName>ppt_x</p:attrName>
                                        </p:attrNameLst>
                                      </p:cBhvr>
                                      <p:tavLst>
                                        <p:tav tm="0">
                                          <p:val>
                                            <p:strVal val="#ppt_x"/>
                                          </p:val>
                                        </p:tav>
                                        <p:tav tm="100000">
                                          <p:val>
                                            <p:strVal val="#ppt_x"/>
                                          </p:val>
                                        </p:tav>
                                      </p:tavLst>
                                    </p:anim>
                                    <p:anim calcmode="lin" valueType="num">
                                      <p:cBhvr additive="base">
                                        <p:cTn id="58" dur="500" fill="hold"/>
                                        <p:tgtEl>
                                          <p:spTgt spid="5"/>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12"/>
                                        </p:tgtEl>
                                        <p:attrNameLst>
                                          <p:attrName>style.visibility</p:attrName>
                                        </p:attrNameLst>
                                      </p:cBhvr>
                                      <p:to>
                                        <p:strVal val="visible"/>
                                      </p:to>
                                    </p:set>
                                    <p:anim calcmode="lin" valueType="num">
                                      <p:cBhvr additive="base">
                                        <p:cTn id="61" dur="500" fill="hold"/>
                                        <p:tgtEl>
                                          <p:spTgt spid="12"/>
                                        </p:tgtEl>
                                        <p:attrNameLst>
                                          <p:attrName>ppt_x</p:attrName>
                                        </p:attrNameLst>
                                      </p:cBhvr>
                                      <p:tavLst>
                                        <p:tav tm="0">
                                          <p:val>
                                            <p:strVal val="#ppt_x"/>
                                          </p:val>
                                        </p:tav>
                                        <p:tav tm="100000">
                                          <p:val>
                                            <p:strVal val="#ppt_x"/>
                                          </p:val>
                                        </p:tav>
                                      </p:tavLst>
                                    </p:anim>
                                    <p:anim calcmode="lin" valueType="num">
                                      <p:cBhvr additive="base">
                                        <p:cTn id="62" dur="500" fill="hold"/>
                                        <p:tgtEl>
                                          <p:spTgt spid="12"/>
                                        </p:tgtEl>
                                        <p:attrNameLst>
                                          <p:attrName>ppt_y</p:attrName>
                                        </p:attrNameLst>
                                      </p:cBhvr>
                                      <p:tavLst>
                                        <p:tav tm="0">
                                          <p:val>
                                            <p:strVal val="1+#ppt_h/2"/>
                                          </p:val>
                                        </p:tav>
                                        <p:tav tm="100000">
                                          <p:val>
                                            <p:strVal val="#ppt_y"/>
                                          </p:val>
                                        </p:tav>
                                      </p:tavLst>
                                    </p:anim>
                                  </p:childTnLst>
                                </p:cTn>
                              </p:par>
                              <p:par>
                                <p:cTn id="63" presetID="2" presetClass="entr" presetSubtype="4" fill="hold" grpId="0" nodeType="withEffect">
                                  <p:stCondLst>
                                    <p:cond delay="0"/>
                                  </p:stCondLst>
                                  <p:childTnLst>
                                    <p:set>
                                      <p:cBhvr>
                                        <p:cTn id="64" dur="1" fill="hold">
                                          <p:stCondLst>
                                            <p:cond delay="0"/>
                                          </p:stCondLst>
                                        </p:cTn>
                                        <p:tgtEl>
                                          <p:spTgt spid="13"/>
                                        </p:tgtEl>
                                        <p:attrNameLst>
                                          <p:attrName>style.visibility</p:attrName>
                                        </p:attrNameLst>
                                      </p:cBhvr>
                                      <p:to>
                                        <p:strVal val="visible"/>
                                      </p:to>
                                    </p:set>
                                    <p:anim calcmode="lin" valueType="num">
                                      <p:cBhvr additive="base">
                                        <p:cTn id="65" dur="500" fill="hold"/>
                                        <p:tgtEl>
                                          <p:spTgt spid="13"/>
                                        </p:tgtEl>
                                        <p:attrNameLst>
                                          <p:attrName>ppt_x</p:attrName>
                                        </p:attrNameLst>
                                      </p:cBhvr>
                                      <p:tavLst>
                                        <p:tav tm="0">
                                          <p:val>
                                            <p:strVal val="#ppt_x"/>
                                          </p:val>
                                        </p:tav>
                                        <p:tav tm="100000">
                                          <p:val>
                                            <p:strVal val="#ppt_x"/>
                                          </p:val>
                                        </p:tav>
                                      </p:tavLst>
                                    </p:anim>
                                    <p:anim calcmode="lin" valueType="num">
                                      <p:cBhvr additive="base">
                                        <p:cTn id="66" dur="500" fill="hold"/>
                                        <p:tgtEl>
                                          <p:spTgt spid="13"/>
                                        </p:tgtEl>
                                        <p:attrNameLst>
                                          <p:attrName>ppt_y</p:attrName>
                                        </p:attrNameLst>
                                      </p:cBhvr>
                                      <p:tavLst>
                                        <p:tav tm="0">
                                          <p:val>
                                            <p:strVal val="1+#ppt_h/2"/>
                                          </p:val>
                                        </p:tav>
                                        <p:tav tm="100000">
                                          <p:val>
                                            <p:strVal val="#ppt_y"/>
                                          </p:val>
                                        </p:tav>
                                      </p:tavLst>
                                    </p:anim>
                                  </p:childTnLst>
                                </p:cTn>
                              </p:par>
                              <p:par>
                                <p:cTn id="67" presetID="2" presetClass="entr" presetSubtype="4" fill="hold" grpId="0" nodeType="withEffect">
                                  <p:stCondLst>
                                    <p:cond delay="0"/>
                                  </p:stCondLst>
                                  <p:childTnLst>
                                    <p:set>
                                      <p:cBhvr>
                                        <p:cTn id="68" dur="1" fill="hold">
                                          <p:stCondLst>
                                            <p:cond delay="0"/>
                                          </p:stCondLst>
                                        </p:cTn>
                                        <p:tgtEl>
                                          <p:spTgt spid="16"/>
                                        </p:tgtEl>
                                        <p:attrNameLst>
                                          <p:attrName>style.visibility</p:attrName>
                                        </p:attrNameLst>
                                      </p:cBhvr>
                                      <p:to>
                                        <p:strVal val="visible"/>
                                      </p:to>
                                    </p:set>
                                    <p:anim calcmode="lin" valueType="num">
                                      <p:cBhvr additive="base">
                                        <p:cTn id="69" dur="500" fill="hold"/>
                                        <p:tgtEl>
                                          <p:spTgt spid="16"/>
                                        </p:tgtEl>
                                        <p:attrNameLst>
                                          <p:attrName>ppt_x</p:attrName>
                                        </p:attrNameLst>
                                      </p:cBhvr>
                                      <p:tavLst>
                                        <p:tav tm="0">
                                          <p:val>
                                            <p:strVal val="#ppt_x"/>
                                          </p:val>
                                        </p:tav>
                                        <p:tav tm="100000">
                                          <p:val>
                                            <p:strVal val="#ppt_x"/>
                                          </p:val>
                                        </p:tav>
                                      </p:tavLst>
                                    </p:anim>
                                    <p:anim calcmode="lin" valueType="num">
                                      <p:cBhvr additive="base">
                                        <p:cTn id="7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6" grpId="0" bldLvl="0" animBg="1"/>
      <p:bldP spid="13317" grpId="0" bldLvl="0" animBg="1"/>
      <p:bldP spid="13318" grpId="0" bldLvl="0" animBg="1"/>
      <p:bldP spid="13319" grpId="0" bldLvl="0" animBg="1"/>
      <p:bldP spid="8" grpId="0"/>
      <p:bldP spid="9" grpId="0"/>
      <p:bldP spid="35" grpId="0"/>
      <p:bldP spid="37" grpId="0"/>
      <p:bldP spid="5" grpId="0"/>
      <p:bldP spid="12" grpId="0"/>
      <p:bldP spid="13" grpId="0"/>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1"/>
            <a:ext cx="3335383" cy="6857999"/>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7" name="文本框 6"/>
          <p:cNvSpPr txBox="1"/>
          <p:nvPr/>
        </p:nvSpPr>
        <p:spPr>
          <a:xfrm>
            <a:off x="1129710" y="3028889"/>
            <a:ext cx="1075962" cy="922020"/>
          </a:xfrm>
          <a:prstGeom prst="rect">
            <a:avLst/>
          </a:prstGeom>
          <a:noFill/>
        </p:spPr>
        <p:txBody>
          <a:bodyPr wrap="square" rtlCol="0">
            <a:spAutoFit/>
          </a:bodyPr>
          <a:lstStyle/>
          <a:p>
            <a:r>
              <a:rPr lang="en-US" altLang="zh-CN" sz="5400" b="1" dirty="0">
                <a:solidFill>
                  <a:schemeClr val="bg1"/>
                </a:solidFill>
                <a:latin typeface="微软雅黑" panose="020B0503020204020204" pitchFamily="34" charset="-122"/>
                <a:ea typeface="微软雅黑" panose="020B0503020204020204" pitchFamily="34" charset="-122"/>
              </a:rPr>
              <a:t>02</a:t>
            </a:r>
            <a:endParaRPr lang="en-US" altLang="zh-CN" sz="5400" b="1" dirty="0">
              <a:solidFill>
                <a:schemeClr val="bg1"/>
              </a:solidFill>
              <a:latin typeface="微软雅黑" panose="020B0503020204020204" pitchFamily="34" charset="-122"/>
              <a:ea typeface="微软雅黑" panose="020B0503020204020204" pitchFamily="34" charset="-122"/>
            </a:endParaRPr>
          </a:p>
        </p:txBody>
      </p:sp>
      <p:pic>
        <p:nvPicPr>
          <p:cNvPr id="3" name="图片 2" descr="logo_school"/>
          <p:cNvPicPr>
            <a:picLocks noChangeAspect="1"/>
          </p:cNvPicPr>
          <p:nvPr/>
        </p:nvPicPr>
        <p:blipFill>
          <a:blip r:embed="rId1"/>
          <a:stretch>
            <a:fillRect/>
          </a:stretch>
        </p:blipFill>
        <p:spPr>
          <a:xfrm>
            <a:off x="10066020" y="168910"/>
            <a:ext cx="1838960" cy="436245"/>
          </a:xfrm>
          <a:prstGeom prst="rect">
            <a:avLst/>
          </a:prstGeom>
        </p:spPr>
      </p:pic>
      <p:sp>
        <p:nvSpPr>
          <p:cNvPr id="29" name="矩形 28"/>
          <p:cNvSpPr/>
          <p:nvPr/>
        </p:nvSpPr>
        <p:spPr>
          <a:xfrm>
            <a:off x="5123909" y="3105834"/>
            <a:ext cx="5030285" cy="768350"/>
          </a:xfrm>
          <a:prstGeom prst="rect">
            <a:avLst/>
          </a:prstGeom>
        </p:spPr>
        <p:txBody>
          <a:bodyPr wrap="square">
            <a:spAutoFit/>
          </a:bodyPr>
          <a:lstStyle/>
          <a:p>
            <a:pPr algn="dist"/>
            <a:r>
              <a:rPr lang="zh-CN" altLang="en-US" sz="4400" b="1" spc="788" dirty="0">
                <a:solidFill>
                  <a:srgbClr val="214E7D"/>
                </a:solidFill>
                <a:latin typeface="微软雅黑" panose="020B0503020204020204" pitchFamily="34" charset="-122"/>
                <a:ea typeface="微软雅黑" panose="020B0503020204020204" pitchFamily="34" charset="-122"/>
                <a:sym typeface="Arial" panose="020B0604020202020204" pitchFamily="34" charset="0"/>
              </a:rPr>
              <a:t>技术概要</a:t>
            </a:r>
            <a:endParaRPr lang="zh-CN" altLang="en-US" sz="4400" b="1" spc="788" dirty="0">
              <a:solidFill>
                <a:srgbClr val="214E7D"/>
              </a:solidFill>
              <a:latin typeface="微软雅黑" panose="020B0503020204020204" pitchFamily="34" charset="-122"/>
              <a:ea typeface="微软雅黑" panose="020B0503020204020204" pitchFamily="34" charset="-122"/>
              <a:sym typeface="Arial" panose="020B0604020202020204" pitchFamily="34" charset="0"/>
            </a:endParaRPr>
          </a:p>
        </p:txBody>
      </p:sp>
    </p:spTree>
    <p:custDataLst>
      <p:tags r:id="rId2"/>
    </p:custDataLst>
  </p:cSld>
  <p:clrMapOvr>
    <a:masterClrMapping/>
  </p:clrMapOvr>
  <p:transition spd="slow" advTm="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9"/>
                                        </p:tgtEl>
                                        <p:attrNameLst>
                                          <p:attrName>style.visibility</p:attrName>
                                        </p:attrNameLst>
                                      </p:cBhvr>
                                      <p:to>
                                        <p:strVal val="visible"/>
                                      </p:to>
                                    </p:set>
                                    <p:anim calcmode="lin" valueType="num">
                                      <p:cBhvr additive="base">
                                        <p:cTn id="11" dur="500" fill="hold"/>
                                        <p:tgtEl>
                                          <p:spTgt spid="29"/>
                                        </p:tgtEl>
                                        <p:attrNameLst>
                                          <p:attrName>ppt_x</p:attrName>
                                        </p:attrNameLst>
                                      </p:cBhvr>
                                      <p:tavLst>
                                        <p:tav tm="0">
                                          <p:val>
                                            <p:strVal val="#ppt_x"/>
                                          </p:val>
                                        </p:tav>
                                        <p:tav tm="100000">
                                          <p:val>
                                            <p:strVal val="#ppt_x"/>
                                          </p:val>
                                        </p:tav>
                                      </p:tavLst>
                                    </p:anim>
                                    <p:anim calcmode="lin" valueType="num">
                                      <p:cBhvr additive="base">
                                        <p:cTn id="12"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0"/>
            <a:ext cx="12192000" cy="676910"/>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13" name="Freeform 222"/>
          <p:cNvSpPr>
            <a:spLocks noChangeArrowheads="1"/>
          </p:cNvSpPr>
          <p:nvPr/>
        </p:nvSpPr>
        <p:spPr bwMode="auto">
          <a:xfrm rot="1489301">
            <a:off x="9669019" y="3995232"/>
            <a:ext cx="421486" cy="412881"/>
          </a:xfrm>
          <a:custGeom>
            <a:avLst/>
            <a:gdLst>
              <a:gd name="T0" fmla="*/ 186 w 216"/>
              <a:gd name="T1" fmla="*/ 0 h 210"/>
              <a:gd name="T2" fmla="*/ 29 w 216"/>
              <a:gd name="T3" fmla="*/ 0 h 210"/>
              <a:gd name="T4" fmla="*/ 29 w 216"/>
              <a:gd name="T5" fmla="*/ 0 h 210"/>
              <a:gd name="T6" fmla="*/ 0 w 216"/>
              <a:gd name="T7" fmla="*/ 29 h 210"/>
              <a:gd name="T8" fmla="*/ 0 w 216"/>
              <a:gd name="T9" fmla="*/ 136 h 210"/>
              <a:gd name="T10" fmla="*/ 0 w 216"/>
              <a:gd name="T11" fmla="*/ 136 h 210"/>
              <a:gd name="T12" fmla="*/ 29 w 216"/>
              <a:gd name="T13" fmla="*/ 165 h 210"/>
              <a:gd name="T14" fmla="*/ 32 w 216"/>
              <a:gd name="T15" fmla="*/ 165 h 210"/>
              <a:gd name="T16" fmla="*/ 32 w 216"/>
              <a:gd name="T17" fmla="*/ 209 h 210"/>
              <a:gd name="T18" fmla="*/ 96 w 216"/>
              <a:gd name="T19" fmla="*/ 165 h 210"/>
              <a:gd name="T20" fmla="*/ 186 w 216"/>
              <a:gd name="T21" fmla="*/ 165 h 210"/>
              <a:gd name="T22" fmla="*/ 186 w 216"/>
              <a:gd name="T23" fmla="*/ 165 h 210"/>
              <a:gd name="T24" fmla="*/ 215 w 216"/>
              <a:gd name="T25" fmla="*/ 136 h 210"/>
              <a:gd name="T26" fmla="*/ 215 w 216"/>
              <a:gd name="T27" fmla="*/ 29 h 210"/>
              <a:gd name="T28" fmla="*/ 215 w 216"/>
              <a:gd name="T29" fmla="*/ 29 h 210"/>
              <a:gd name="T30" fmla="*/ 186 w 216"/>
              <a:gd name="T31" fmla="*/ 0 h 210"/>
              <a:gd name="T32" fmla="*/ 207 w 216"/>
              <a:gd name="T33" fmla="*/ 136 h 210"/>
              <a:gd name="T34" fmla="*/ 207 w 216"/>
              <a:gd name="T35" fmla="*/ 136 h 210"/>
              <a:gd name="T36" fmla="*/ 186 w 216"/>
              <a:gd name="T37" fmla="*/ 157 h 210"/>
              <a:gd name="T38" fmla="*/ 93 w 216"/>
              <a:gd name="T39" fmla="*/ 157 h 210"/>
              <a:gd name="T40" fmla="*/ 40 w 216"/>
              <a:gd name="T41" fmla="*/ 193 h 210"/>
              <a:gd name="T42" fmla="*/ 41 w 216"/>
              <a:gd name="T43" fmla="*/ 157 h 210"/>
              <a:gd name="T44" fmla="*/ 29 w 216"/>
              <a:gd name="T45" fmla="*/ 157 h 210"/>
              <a:gd name="T46" fmla="*/ 29 w 216"/>
              <a:gd name="T47" fmla="*/ 157 h 210"/>
              <a:gd name="T48" fmla="*/ 8 w 216"/>
              <a:gd name="T49" fmla="*/ 136 h 210"/>
              <a:gd name="T50" fmla="*/ 8 w 216"/>
              <a:gd name="T51" fmla="*/ 29 h 210"/>
              <a:gd name="T52" fmla="*/ 8 w 216"/>
              <a:gd name="T53" fmla="*/ 29 h 210"/>
              <a:gd name="T54" fmla="*/ 29 w 216"/>
              <a:gd name="T55" fmla="*/ 8 h 210"/>
              <a:gd name="T56" fmla="*/ 186 w 216"/>
              <a:gd name="T57" fmla="*/ 8 h 210"/>
              <a:gd name="T58" fmla="*/ 186 w 216"/>
              <a:gd name="T59" fmla="*/ 8 h 210"/>
              <a:gd name="T60" fmla="*/ 207 w 216"/>
              <a:gd name="T61" fmla="*/ 29 h 210"/>
              <a:gd name="T62" fmla="*/ 207 w 216"/>
              <a:gd name="T63" fmla="*/ 136 h 210"/>
              <a:gd name="T64" fmla="*/ 78 w 216"/>
              <a:gd name="T65" fmla="*/ 80 h 210"/>
              <a:gd name="T66" fmla="*/ 78 w 216"/>
              <a:gd name="T67" fmla="*/ 80 h 210"/>
              <a:gd name="T68" fmla="*/ 57 w 216"/>
              <a:gd name="T69" fmla="*/ 88 h 210"/>
              <a:gd name="T70" fmla="*/ 57 w 216"/>
              <a:gd name="T71" fmla="*/ 88 h 210"/>
              <a:gd name="T72" fmla="*/ 65 w 216"/>
              <a:gd name="T73" fmla="*/ 67 h 210"/>
              <a:gd name="T74" fmla="*/ 65 w 216"/>
              <a:gd name="T75" fmla="*/ 67 h 210"/>
              <a:gd name="T76" fmla="*/ 78 w 216"/>
              <a:gd name="T77" fmla="*/ 80 h 210"/>
              <a:gd name="T78" fmla="*/ 120 w 216"/>
              <a:gd name="T79" fmla="*/ 80 h 210"/>
              <a:gd name="T80" fmla="*/ 120 w 216"/>
              <a:gd name="T81" fmla="*/ 80 h 210"/>
              <a:gd name="T82" fmla="*/ 99 w 216"/>
              <a:gd name="T83" fmla="*/ 88 h 210"/>
              <a:gd name="T84" fmla="*/ 99 w 216"/>
              <a:gd name="T85" fmla="*/ 88 h 210"/>
              <a:gd name="T86" fmla="*/ 108 w 216"/>
              <a:gd name="T87" fmla="*/ 67 h 210"/>
              <a:gd name="T88" fmla="*/ 108 w 216"/>
              <a:gd name="T89" fmla="*/ 67 h 210"/>
              <a:gd name="T90" fmla="*/ 120 w 216"/>
              <a:gd name="T91" fmla="*/ 80 h 210"/>
              <a:gd name="T92" fmla="*/ 162 w 216"/>
              <a:gd name="T93" fmla="*/ 81 h 210"/>
              <a:gd name="T94" fmla="*/ 162 w 216"/>
              <a:gd name="T95" fmla="*/ 81 h 210"/>
              <a:gd name="T96" fmla="*/ 141 w 216"/>
              <a:gd name="T97" fmla="*/ 90 h 210"/>
              <a:gd name="T98" fmla="*/ 141 w 216"/>
              <a:gd name="T99" fmla="*/ 90 h 210"/>
              <a:gd name="T100" fmla="*/ 150 w 216"/>
              <a:gd name="T101" fmla="*/ 69 h 210"/>
              <a:gd name="T102" fmla="*/ 150 w 216"/>
              <a:gd name="T103" fmla="*/ 69 h 210"/>
              <a:gd name="T104" fmla="*/ 162 w 216"/>
              <a:gd name="T105" fmla="*/ 81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6" h="210">
                <a:moveTo>
                  <a:pt x="186" y="0"/>
                </a:moveTo>
                <a:lnTo>
                  <a:pt x="29" y="0"/>
                </a:lnTo>
                <a:lnTo>
                  <a:pt x="29" y="0"/>
                </a:lnTo>
                <a:cubicBezTo>
                  <a:pt x="13" y="0"/>
                  <a:pt x="0" y="13"/>
                  <a:pt x="0" y="29"/>
                </a:cubicBezTo>
                <a:lnTo>
                  <a:pt x="0" y="136"/>
                </a:lnTo>
                <a:lnTo>
                  <a:pt x="0" y="136"/>
                </a:lnTo>
                <a:cubicBezTo>
                  <a:pt x="0" y="152"/>
                  <a:pt x="13" y="165"/>
                  <a:pt x="29" y="165"/>
                </a:cubicBezTo>
                <a:lnTo>
                  <a:pt x="32" y="165"/>
                </a:lnTo>
                <a:lnTo>
                  <a:pt x="32" y="209"/>
                </a:lnTo>
                <a:lnTo>
                  <a:pt x="96" y="165"/>
                </a:lnTo>
                <a:lnTo>
                  <a:pt x="186" y="165"/>
                </a:lnTo>
                <a:lnTo>
                  <a:pt x="186" y="165"/>
                </a:lnTo>
                <a:cubicBezTo>
                  <a:pt x="202" y="165"/>
                  <a:pt x="215" y="152"/>
                  <a:pt x="215" y="136"/>
                </a:cubicBezTo>
                <a:lnTo>
                  <a:pt x="215" y="29"/>
                </a:lnTo>
                <a:lnTo>
                  <a:pt x="215" y="29"/>
                </a:lnTo>
                <a:cubicBezTo>
                  <a:pt x="215" y="13"/>
                  <a:pt x="202" y="0"/>
                  <a:pt x="186" y="0"/>
                </a:cubicBezTo>
                <a:close/>
                <a:moveTo>
                  <a:pt x="207" y="136"/>
                </a:moveTo>
                <a:lnTo>
                  <a:pt x="207" y="136"/>
                </a:lnTo>
                <a:cubicBezTo>
                  <a:pt x="207" y="147"/>
                  <a:pt x="198" y="157"/>
                  <a:pt x="186" y="157"/>
                </a:cubicBezTo>
                <a:lnTo>
                  <a:pt x="93" y="157"/>
                </a:lnTo>
                <a:lnTo>
                  <a:pt x="40" y="193"/>
                </a:lnTo>
                <a:lnTo>
                  <a:pt x="41" y="157"/>
                </a:lnTo>
                <a:lnTo>
                  <a:pt x="29" y="157"/>
                </a:lnTo>
                <a:lnTo>
                  <a:pt x="29" y="157"/>
                </a:lnTo>
                <a:cubicBezTo>
                  <a:pt x="17" y="157"/>
                  <a:pt x="8" y="147"/>
                  <a:pt x="8" y="136"/>
                </a:cubicBezTo>
                <a:lnTo>
                  <a:pt x="8" y="29"/>
                </a:lnTo>
                <a:lnTo>
                  <a:pt x="8" y="29"/>
                </a:lnTo>
                <a:cubicBezTo>
                  <a:pt x="8" y="17"/>
                  <a:pt x="17" y="8"/>
                  <a:pt x="29" y="8"/>
                </a:cubicBezTo>
                <a:lnTo>
                  <a:pt x="186" y="8"/>
                </a:lnTo>
                <a:lnTo>
                  <a:pt x="186" y="8"/>
                </a:lnTo>
                <a:cubicBezTo>
                  <a:pt x="198" y="8"/>
                  <a:pt x="207" y="17"/>
                  <a:pt x="207" y="29"/>
                </a:cubicBezTo>
                <a:lnTo>
                  <a:pt x="207" y="136"/>
                </a:lnTo>
                <a:close/>
                <a:moveTo>
                  <a:pt x="78" y="80"/>
                </a:moveTo>
                <a:lnTo>
                  <a:pt x="78" y="80"/>
                </a:lnTo>
                <a:cubicBezTo>
                  <a:pt x="78" y="91"/>
                  <a:pt x="65" y="97"/>
                  <a:pt x="57" y="88"/>
                </a:cubicBezTo>
                <a:lnTo>
                  <a:pt x="57" y="88"/>
                </a:lnTo>
                <a:cubicBezTo>
                  <a:pt x="49" y="81"/>
                  <a:pt x="54" y="67"/>
                  <a:pt x="65" y="67"/>
                </a:cubicBezTo>
                <a:lnTo>
                  <a:pt x="65" y="67"/>
                </a:lnTo>
                <a:cubicBezTo>
                  <a:pt x="72" y="67"/>
                  <a:pt x="78" y="73"/>
                  <a:pt x="78" y="80"/>
                </a:cubicBezTo>
                <a:close/>
                <a:moveTo>
                  <a:pt x="120" y="80"/>
                </a:moveTo>
                <a:lnTo>
                  <a:pt x="120" y="80"/>
                </a:lnTo>
                <a:cubicBezTo>
                  <a:pt x="120" y="91"/>
                  <a:pt x="107" y="97"/>
                  <a:pt x="99" y="88"/>
                </a:cubicBezTo>
                <a:lnTo>
                  <a:pt x="99" y="88"/>
                </a:lnTo>
                <a:cubicBezTo>
                  <a:pt x="91" y="81"/>
                  <a:pt x="97" y="67"/>
                  <a:pt x="108" y="67"/>
                </a:cubicBezTo>
                <a:lnTo>
                  <a:pt x="108" y="67"/>
                </a:lnTo>
                <a:cubicBezTo>
                  <a:pt x="114" y="67"/>
                  <a:pt x="120" y="73"/>
                  <a:pt x="120" y="80"/>
                </a:cubicBezTo>
                <a:close/>
                <a:moveTo>
                  <a:pt x="162" y="81"/>
                </a:moveTo>
                <a:lnTo>
                  <a:pt x="162" y="81"/>
                </a:lnTo>
                <a:cubicBezTo>
                  <a:pt x="162" y="93"/>
                  <a:pt x="149" y="98"/>
                  <a:pt x="141" y="90"/>
                </a:cubicBezTo>
                <a:lnTo>
                  <a:pt x="141" y="90"/>
                </a:lnTo>
                <a:cubicBezTo>
                  <a:pt x="133" y="82"/>
                  <a:pt x="138" y="69"/>
                  <a:pt x="150" y="69"/>
                </a:cubicBezTo>
                <a:lnTo>
                  <a:pt x="150" y="69"/>
                </a:lnTo>
                <a:cubicBezTo>
                  <a:pt x="156" y="69"/>
                  <a:pt x="162" y="74"/>
                  <a:pt x="162" y="81"/>
                </a:cubicBezTo>
                <a:close/>
              </a:path>
            </a:pathLst>
          </a:custGeom>
          <a:solidFill>
            <a:schemeClr val="bg1"/>
          </a:solidFill>
          <a:ln>
            <a:noFill/>
          </a:ln>
          <a:effectLst/>
        </p:spPr>
        <p:txBody>
          <a:bodyPr wrap="none" anchor="ctr"/>
          <a:lstStyle/>
          <a:p>
            <a:endParaRPr lang="en-US" sz="2365" dirty="0">
              <a:latin typeface="义启小魏楷" panose="02010601030101010101" pitchFamily="2" charset="-122"/>
            </a:endParaRPr>
          </a:p>
        </p:txBody>
      </p:sp>
      <p:sp>
        <p:nvSpPr>
          <p:cNvPr id="16" name="文本框 15"/>
          <p:cNvSpPr txBox="1"/>
          <p:nvPr/>
        </p:nvSpPr>
        <p:spPr>
          <a:xfrm>
            <a:off x="556895" y="1353185"/>
            <a:ext cx="4897755" cy="3969385"/>
          </a:xfrm>
          <a:prstGeom prst="rect">
            <a:avLst/>
          </a:prstGeom>
          <a:noFill/>
          <a:ln>
            <a:noFill/>
          </a:ln>
        </p:spPr>
        <p:txBody>
          <a:bodyPr wrap="square" rtlCol="0">
            <a:spAutoFit/>
          </a:bodyPr>
          <a:lstStyle/>
          <a:p>
            <a:pPr algn="l" fontAlgn="auto">
              <a:lnSpc>
                <a:spcPct val="150000"/>
              </a:lnSpc>
            </a:pPr>
            <a:r>
              <a:rPr lang="en-US" sz="1600" dirty="0">
                <a:solidFill>
                  <a:schemeClr val="tx1"/>
                </a:solidFill>
                <a:ea typeface="+mn-lt"/>
                <a:cs typeface="+mn-lt"/>
                <a:sym typeface="+mn-ea"/>
              </a:rPr>
              <a:t>      </a:t>
            </a:r>
            <a:r>
              <a:rPr lang="en-US" sz="2400" dirty="0">
                <a:solidFill>
                  <a:schemeClr val="tx1"/>
                </a:solidFill>
                <a:ea typeface="+mn-lt"/>
                <a:cs typeface="+mn-lt"/>
                <a:sym typeface="+mn-ea"/>
              </a:rPr>
              <a:t>  </a:t>
            </a:r>
            <a:r>
              <a:rPr sz="2800" dirty="0">
                <a:solidFill>
                  <a:schemeClr val="tx1"/>
                </a:solidFill>
                <a:ea typeface="+mn-lt"/>
                <a:cs typeface="+mn-lt"/>
                <a:sym typeface="+mn-ea"/>
              </a:rPr>
              <a:t>Linux是一种免费使用和自由传播的类UNIX操作系统</a:t>
            </a:r>
            <a:r>
              <a:rPr lang="zh-CN" sz="2800" dirty="0">
                <a:solidFill>
                  <a:schemeClr val="tx1"/>
                </a:solidFill>
                <a:ea typeface="+mn-lt"/>
                <a:cs typeface="+mn-lt"/>
                <a:sym typeface="+mn-ea"/>
              </a:rPr>
              <a:t>。</a:t>
            </a:r>
            <a:endParaRPr lang="zh-CN" sz="2800" dirty="0">
              <a:solidFill>
                <a:schemeClr val="tx1"/>
              </a:solidFill>
              <a:ea typeface="+mn-lt"/>
              <a:cs typeface="+mn-lt"/>
              <a:sym typeface="+mn-ea"/>
            </a:endParaRPr>
          </a:p>
          <a:p>
            <a:pPr algn="l" fontAlgn="auto">
              <a:lnSpc>
                <a:spcPct val="150000"/>
              </a:lnSpc>
            </a:pPr>
            <a:r>
              <a:rPr lang="en-US" altLang="zh-CN" sz="2800" dirty="0">
                <a:solidFill>
                  <a:schemeClr val="tx1"/>
                </a:solidFill>
                <a:ea typeface="+mn-lt"/>
                <a:cs typeface="+mn-lt"/>
                <a:sym typeface="+mn-ea"/>
              </a:rPr>
              <a:t>     </a:t>
            </a:r>
            <a:r>
              <a:rPr lang="zh-CN" altLang="en-US" sz="2800" dirty="0">
                <a:solidFill>
                  <a:schemeClr val="tx1"/>
                </a:solidFill>
                <a:ea typeface="+mn-lt"/>
                <a:cs typeface="+mn-lt"/>
                <a:sym typeface="+mn-ea"/>
              </a:rPr>
              <a:t>其中</a:t>
            </a:r>
            <a:r>
              <a:rPr sz="2800" dirty="0">
                <a:solidFill>
                  <a:schemeClr val="tx1"/>
                </a:solidFill>
                <a:ea typeface="+mn-lt"/>
                <a:cs typeface="+mn-lt"/>
                <a:sym typeface="+mn-ea"/>
              </a:rPr>
              <a:t>Ubuntu是开源、免费的发行版本之一</a:t>
            </a:r>
            <a:r>
              <a:rPr lang="zh-CN" sz="2800" dirty="0">
                <a:solidFill>
                  <a:schemeClr val="tx1"/>
                </a:solidFill>
                <a:ea typeface="+mn-lt"/>
                <a:cs typeface="+mn-lt"/>
                <a:sym typeface="+mn-ea"/>
              </a:rPr>
              <a:t>。</a:t>
            </a:r>
            <a:r>
              <a:rPr sz="2800" dirty="0">
                <a:solidFill>
                  <a:schemeClr val="tx1"/>
                </a:solidFill>
                <a:ea typeface="+mn-lt"/>
                <a:cs typeface="+mn-lt"/>
                <a:sym typeface="+mn-ea"/>
              </a:rPr>
              <a:t>Ubuntu提供友好的操作系统和稳定针对普通计算机用户的操作系统</a:t>
            </a:r>
            <a:r>
              <a:rPr lang="zh-CN" sz="2800" dirty="0">
                <a:solidFill>
                  <a:schemeClr val="tx1"/>
                </a:solidFill>
                <a:ea typeface="+mn-lt"/>
                <a:cs typeface="+mn-lt"/>
                <a:sym typeface="+mn-ea"/>
              </a:rPr>
              <a:t>。</a:t>
            </a:r>
            <a:endParaRPr lang="zh-CN" sz="2800" dirty="0">
              <a:solidFill>
                <a:schemeClr val="tx1"/>
              </a:solidFill>
              <a:ea typeface="+mn-lt"/>
              <a:cs typeface="+mn-lt"/>
              <a:sym typeface="+mn-ea"/>
            </a:endParaRPr>
          </a:p>
        </p:txBody>
      </p:sp>
      <p:pic>
        <p:nvPicPr>
          <p:cNvPr id="6" name="图片 5" descr="logo_school"/>
          <p:cNvPicPr>
            <a:picLocks noChangeAspect="1"/>
          </p:cNvPicPr>
          <p:nvPr/>
        </p:nvPicPr>
        <p:blipFill>
          <a:blip r:embed="rId1"/>
          <a:stretch>
            <a:fillRect/>
          </a:stretch>
        </p:blipFill>
        <p:spPr>
          <a:xfrm>
            <a:off x="10066020" y="168910"/>
            <a:ext cx="1838960" cy="436245"/>
          </a:xfrm>
          <a:prstGeom prst="rect">
            <a:avLst/>
          </a:prstGeom>
        </p:spPr>
      </p:pic>
      <p:sp>
        <p:nvSpPr>
          <p:cNvPr id="14" name="TextBox 76"/>
          <p:cNvSpPr txBox="1"/>
          <p:nvPr/>
        </p:nvSpPr>
        <p:spPr>
          <a:xfrm>
            <a:off x="291465" y="187325"/>
            <a:ext cx="5497830" cy="398780"/>
          </a:xfrm>
          <a:prstGeom prst="rect">
            <a:avLst/>
          </a:prstGeom>
          <a:noFill/>
        </p:spPr>
        <p:txBody>
          <a:bodyPr wrap="square" rtlCol="0">
            <a:spAutoFit/>
          </a:bodyPr>
          <a:lstStyle/>
          <a:p>
            <a:pPr algn="dist"/>
            <a:r>
              <a:rPr lang="zh-CN" altLang="en-US" sz="2000" dirty="0">
                <a:solidFill>
                  <a:schemeClr val="bg1"/>
                </a:solidFill>
                <a:latin typeface="微软雅黑" panose="020B0503020204020204" pitchFamily="34" charset="-122"/>
                <a:ea typeface="微软雅黑" panose="020B0503020204020204" pitchFamily="34" charset="-122"/>
              </a:rPr>
              <a:t>全程</a:t>
            </a:r>
            <a:r>
              <a:rPr lang="en-US" altLang="zh-CN" sz="2000" dirty="0">
                <a:solidFill>
                  <a:schemeClr val="bg1"/>
                </a:solidFill>
                <a:latin typeface="微软雅黑" panose="020B0503020204020204" pitchFamily="34" charset="-122"/>
                <a:ea typeface="微软雅黑" panose="020B0503020204020204" pitchFamily="34" charset="-122"/>
              </a:rPr>
              <a:t>Ubuntu</a:t>
            </a:r>
            <a:r>
              <a:rPr lang="zh-CN" altLang="en-US" sz="2000" dirty="0">
                <a:solidFill>
                  <a:schemeClr val="bg1"/>
                </a:solidFill>
                <a:latin typeface="微软雅黑" panose="020B0503020204020204" pitchFamily="34" charset="-122"/>
                <a:ea typeface="微软雅黑" panose="020B0503020204020204" pitchFamily="34" charset="-122"/>
              </a:rPr>
              <a:t>环境</a:t>
            </a:r>
            <a:r>
              <a:rPr lang="en-US" altLang="zh-CN" sz="2000" dirty="0">
                <a:solidFill>
                  <a:schemeClr val="bg1"/>
                </a:solidFill>
                <a:latin typeface="微软雅黑" panose="020B0503020204020204" pitchFamily="34" charset="-122"/>
                <a:ea typeface="微软雅黑" panose="020B0503020204020204" pitchFamily="34" charset="-122"/>
              </a:rPr>
              <a:t>—</a:t>
            </a:r>
            <a:r>
              <a:rPr lang="zh-CN" altLang="en-US" sz="2000" dirty="0">
                <a:solidFill>
                  <a:schemeClr val="bg1"/>
                </a:solidFill>
                <a:latin typeface="微软雅黑" panose="020B0503020204020204" pitchFamily="34" charset="-122"/>
                <a:ea typeface="微软雅黑" panose="020B0503020204020204" pitchFamily="34" charset="-122"/>
              </a:rPr>
              <a:t>方便记录与观察实验数据</a:t>
            </a:r>
            <a:endParaRPr lang="zh-CN" altLang="en-US" sz="2000" dirty="0">
              <a:solidFill>
                <a:schemeClr val="bg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2"/>
          <a:stretch>
            <a:fillRect/>
          </a:stretch>
        </p:blipFill>
        <p:spPr>
          <a:xfrm>
            <a:off x="5899785" y="1598295"/>
            <a:ext cx="5356860" cy="4125595"/>
          </a:xfrm>
          <a:prstGeom prst="rect">
            <a:avLst/>
          </a:prstGeom>
        </p:spPr>
      </p:pic>
      <p:sp>
        <p:nvSpPr>
          <p:cNvPr id="5" name="文本框 4"/>
          <p:cNvSpPr txBox="1"/>
          <p:nvPr/>
        </p:nvSpPr>
        <p:spPr>
          <a:xfrm>
            <a:off x="7685405" y="5887720"/>
            <a:ext cx="2242820" cy="368300"/>
          </a:xfrm>
          <a:prstGeom prst="rect">
            <a:avLst/>
          </a:prstGeom>
          <a:noFill/>
        </p:spPr>
        <p:txBody>
          <a:bodyPr wrap="none" rtlCol="0">
            <a:spAutoFit/>
          </a:bodyPr>
          <a:p>
            <a:r>
              <a:rPr lang="zh-CN" altLang="en-US"/>
              <a:t>图</a:t>
            </a:r>
            <a:r>
              <a:rPr lang="en-US" altLang="zh-CN"/>
              <a:t>1 </a:t>
            </a:r>
            <a:r>
              <a:rPr lang="zh-CN" altLang="en-US"/>
              <a:t>本人</a:t>
            </a:r>
            <a:r>
              <a:rPr lang="en-US" altLang="zh-CN"/>
              <a:t>Ubuntu</a:t>
            </a:r>
            <a:r>
              <a:rPr lang="zh-CN" altLang="en-US"/>
              <a:t>换源</a:t>
            </a:r>
            <a:endParaRPr lang="zh-CN" altLang="en-US"/>
          </a:p>
        </p:txBody>
      </p:sp>
    </p:spTree>
    <p:custDataLst>
      <p:tags r:id="rId3"/>
    </p:custDataLst>
  </p:cSld>
  <p:clrMapOvr>
    <a:masterClrMapping/>
  </p:clrMapOvr>
  <mc:AlternateContent xmlns:mc="http://schemas.openxmlformats.org/markup-compatibility/2006">
    <mc:Choice xmlns:p14="http://schemas.microsoft.com/office/powerpoint/2010/main" Requires="p14">
      <p:transition spd="slow" p14:dur="2000" advTm="0">
        <p:pull/>
      </p:transition>
    </mc:Choice>
    <mc:Fallback>
      <p:transition spd="slow" advTm="0">
        <p:pull/>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randombar(horizontal)">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76"/>
          <p:cNvSpPr txBox="1"/>
          <p:nvPr/>
        </p:nvSpPr>
        <p:spPr>
          <a:xfrm>
            <a:off x="5126355" y="68580"/>
            <a:ext cx="1939290" cy="398780"/>
          </a:xfrm>
          <a:prstGeom prst="rect">
            <a:avLst/>
          </a:prstGeom>
          <a:noFill/>
        </p:spPr>
        <p:txBody>
          <a:bodyPr wrap="square" rtlCol="0">
            <a:spAutoFit/>
          </a:bodyPr>
          <a:lstStyle/>
          <a:p>
            <a:pPr algn="dist"/>
            <a:r>
              <a:rPr lang="zh-CN" altLang="en-US" sz="2000" dirty="0">
                <a:solidFill>
                  <a:schemeClr val="bg1"/>
                </a:solidFill>
                <a:latin typeface="义启小魏楷" panose="02010601030101010101" pitchFamily="2" charset="-122"/>
                <a:ea typeface="义启小魏楷" panose="02010601030101010101" pitchFamily="2" charset="-122"/>
              </a:rPr>
              <a:t>此处添加标题</a:t>
            </a:r>
            <a:endParaRPr lang="zh-CN" altLang="en-US" sz="2000" dirty="0">
              <a:solidFill>
                <a:schemeClr val="bg1"/>
              </a:solidFill>
              <a:latin typeface="义启小魏楷" panose="02010601030101010101" pitchFamily="2" charset="-122"/>
              <a:ea typeface="义启小魏楷" panose="02010601030101010101" pitchFamily="2" charset="-122"/>
            </a:endParaRPr>
          </a:p>
        </p:txBody>
      </p:sp>
      <p:sp>
        <p:nvSpPr>
          <p:cNvPr id="23" name="矩形 22"/>
          <p:cNvSpPr/>
          <p:nvPr/>
        </p:nvSpPr>
        <p:spPr>
          <a:xfrm>
            <a:off x="0" y="0"/>
            <a:ext cx="12192000" cy="676910"/>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5" name="TextBox 76"/>
          <p:cNvSpPr txBox="1"/>
          <p:nvPr/>
        </p:nvSpPr>
        <p:spPr>
          <a:xfrm>
            <a:off x="291465" y="187325"/>
            <a:ext cx="3797300" cy="398780"/>
          </a:xfrm>
          <a:prstGeom prst="rect">
            <a:avLst/>
          </a:prstGeom>
          <a:noFill/>
        </p:spPr>
        <p:txBody>
          <a:bodyPr wrap="square" rtlCol="0">
            <a:spAutoFit/>
          </a:bodyPr>
          <a:lstStyle/>
          <a:p>
            <a:pPr algn="dist"/>
            <a:r>
              <a:rPr lang="zh-CN" altLang="en-US" sz="2000" dirty="0">
                <a:solidFill>
                  <a:schemeClr val="bg1"/>
                </a:solidFill>
                <a:latin typeface="微软雅黑" panose="020B0503020204020204" pitchFamily="34" charset="-122"/>
                <a:ea typeface="微软雅黑" panose="020B0503020204020204" pitchFamily="34" charset="-122"/>
              </a:rPr>
              <a:t>开发语言</a:t>
            </a:r>
            <a:r>
              <a:rPr lang="en-US" altLang="zh-CN" sz="2000" dirty="0">
                <a:solidFill>
                  <a:schemeClr val="bg1"/>
                </a:solidFill>
                <a:latin typeface="微软雅黑" panose="020B0503020204020204" pitchFamily="34" charset="-122"/>
                <a:ea typeface="微软雅黑" panose="020B0503020204020204" pitchFamily="34" charset="-122"/>
              </a:rPr>
              <a:t>—</a:t>
            </a:r>
            <a:r>
              <a:rPr lang="zh-CN" altLang="en-US" sz="2000" dirty="0">
                <a:solidFill>
                  <a:schemeClr val="bg1"/>
                </a:solidFill>
                <a:latin typeface="微软雅黑" panose="020B0503020204020204" pitchFamily="34" charset="-122"/>
                <a:ea typeface="微软雅黑" panose="020B0503020204020204" pitchFamily="34" charset="-122"/>
              </a:rPr>
              <a:t>成熟与创新的结合</a:t>
            </a:r>
            <a:endParaRPr lang="zh-CN" altLang="en-US" sz="2000" dirty="0">
              <a:solidFill>
                <a:schemeClr val="bg1"/>
              </a:solidFill>
              <a:latin typeface="微软雅黑" panose="020B0503020204020204" pitchFamily="34" charset="-122"/>
              <a:ea typeface="微软雅黑" panose="020B0503020204020204" pitchFamily="34" charset="-122"/>
            </a:endParaRPr>
          </a:p>
        </p:txBody>
      </p:sp>
      <p:pic>
        <p:nvPicPr>
          <p:cNvPr id="24" name="图片 23" descr="logo_school"/>
          <p:cNvPicPr>
            <a:picLocks noChangeAspect="1"/>
          </p:cNvPicPr>
          <p:nvPr/>
        </p:nvPicPr>
        <p:blipFill>
          <a:blip r:embed="rId1"/>
          <a:stretch>
            <a:fillRect/>
          </a:stretch>
        </p:blipFill>
        <p:spPr>
          <a:xfrm>
            <a:off x="10066020" y="168910"/>
            <a:ext cx="1838960" cy="436245"/>
          </a:xfrm>
          <a:prstGeom prst="rect">
            <a:avLst/>
          </a:prstGeom>
        </p:spPr>
      </p:pic>
      <p:sp>
        <p:nvSpPr>
          <p:cNvPr id="29" name="MH_Other_3"/>
          <p:cNvSpPr/>
          <p:nvPr>
            <p:custDataLst>
              <p:tags r:id="rId2"/>
            </p:custDataLst>
          </p:nvPr>
        </p:nvSpPr>
        <p:spPr>
          <a:xfrm>
            <a:off x="291465" y="2253615"/>
            <a:ext cx="4619625" cy="720090"/>
          </a:xfrm>
          <a:prstGeom prst="rect">
            <a:avLst/>
          </a:prstGeom>
          <a:noFill/>
          <a:ln>
            <a:noFill/>
          </a:ln>
          <a:extLst>
            <a:ext uri="{909E8E84-426E-40DD-AFC4-6F175D3DCCD1}">
              <a14:hiddenFill xmlns:a14="http://schemas.microsoft.com/office/drawing/2010/main">
                <a:solidFill>
                  <a:srgbClr val="214E7D"/>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7294" tIns="0" rIns="0" bIns="60064" numCol="1" spcCol="0" rtlCol="0" fromWordArt="0" anchor="ctr" anchorCtr="0" forceAA="0" compatLnSpc="1">
            <a:noAutofit/>
          </a:bodyPr>
          <a:lstStyle/>
          <a:p>
            <a:pPr lvl="0" algn="ctr">
              <a:buClrTx/>
              <a:buSzTx/>
              <a:buFontTx/>
            </a:pPr>
            <a:r>
              <a:rPr lang="en-US" altLang="zh-CN" sz="3200" b="1" dirty="0">
                <a:solidFill>
                  <a:srgbClr val="214E7D"/>
                </a:solidFill>
                <a:latin typeface="微软雅黑" panose="020B0503020204020204" pitchFamily="34" charset="-122"/>
                <a:ea typeface="微软雅黑" panose="020B0503020204020204" pitchFamily="34" charset="-122"/>
                <a:sym typeface="+mn-ea"/>
              </a:rPr>
              <a:t>Html+css+Javascript+</a:t>
            </a:r>
            <a:r>
              <a:rPr lang="en-US" altLang="zh-CN" sz="3200" b="1" dirty="0">
                <a:solidFill>
                  <a:srgbClr val="214E7D"/>
                </a:solidFill>
                <a:latin typeface="微软雅黑" panose="020B0503020204020204" pitchFamily="34" charset="-122"/>
                <a:ea typeface="微软雅黑" panose="020B0503020204020204" pitchFamily="34" charset="-122"/>
                <a:sym typeface="+mn-ea"/>
              </a:rPr>
              <a:t>Ajax</a:t>
            </a:r>
            <a:r>
              <a:rPr lang="zh-CN" altLang="en-US" sz="3200" b="1" dirty="0">
                <a:solidFill>
                  <a:srgbClr val="214E7D"/>
                </a:solidFill>
                <a:latin typeface="微软雅黑" panose="020B0503020204020204" pitchFamily="34" charset="-122"/>
                <a:ea typeface="微软雅黑" panose="020B0503020204020204" pitchFamily="34" charset="-122"/>
                <a:sym typeface="+mn-ea"/>
              </a:rPr>
              <a:t>（同源）</a:t>
            </a:r>
            <a:endParaRPr lang="en-US" altLang="zh-CN" sz="3200" b="1" dirty="0">
              <a:solidFill>
                <a:srgbClr val="214E7D"/>
              </a:solidFill>
              <a:latin typeface="微软雅黑" panose="020B0503020204020204" pitchFamily="34" charset="-122"/>
              <a:ea typeface="微软雅黑" panose="020B0503020204020204" pitchFamily="34" charset="-122"/>
              <a:sym typeface="+mn-ea"/>
            </a:endParaRPr>
          </a:p>
        </p:txBody>
      </p:sp>
      <p:sp>
        <p:nvSpPr>
          <p:cNvPr id="30" name="MH_Other_3"/>
          <p:cNvSpPr/>
          <p:nvPr>
            <p:custDataLst>
              <p:tags r:id="rId3"/>
            </p:custDataLst>
          </p:nvPr>
        </p:nvSpPr>
        <p:spPr>
          <a:xfrm>
            <a:off x="1464945" y="4017010"/>
            <a:ext cx="2272665" cy="720090"/>
          </a:xfrm>
          <a:prstGeom prst="rect">
            <a:avLst/>
          </a:prstGeom>
          <a:noFill/>
          <a:ln>
            <a:noFill/>
          </a:ln>
          <a:extLst>
            <a:ext uri="{909E8E84-426E-40DD-AFC4-6F175D3DCCD1}">
              <a14:hiddenFill xmlns:a14="http://schemas.microsoft.com/office/drawing/2010/main">
                <a:solidFill>
                  <a:srgbClr val="214E7D"/>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7294" tIns="0" rIns="0" bIns="60064" numCol="1" spcCol="0" rtlCol="0" fromWordArt="0" anchor="ctr" anchorCtr="0" forceAA="0" compatLnSpc="1">
            <a:noAutofit/>
          </a:bodyPr>
          <a:lstStyle/>
          <a:p>
            <a:pPr lvl="0" algn="ctr">
              <a:buClrTx/>
              <a:buSzTx/>
              <a:buFontTx/>
            </a:pPr>
            <a:r>
              <a:rPr lang="en-US" altLang="zh-CN" sz="2800" b="1" dirty="0">
                <a:solidFill>
                  <a:srgbClr val="214E7D"/>
                </a:solidFill>
                <a:latin typeface="微软雅黑" panose="020B0503020204020204" pitchFamily="34" charset="-122"/>
                <a:ea typeface="微软雅黑" panose="020B0503020204020204" pitchFamily="34" charset="-122"/>
                <a:sym typeface="+mn-ea"/>
              </a:rPr>
              <a:t>Python</a:t>
            </a:r>
            <a:endParaRPr lang="en-US" altLang="zh-CN" sz="2800" b="1" dirty="0">
              <a:solidFill>
                <a:srgbClr val="214E7D"/>
              </a:solidFill>
              <a:latin typeface="微软雅黑" panose="020B0503020204020204" pitchFamily="34" charset="-122"/>
              <a:ea typeface="微软雅黑" panose="020B0503020204020204" pitchFamily="34" charset="-122"/>
              <a:sym typeface="+mn-ea"/>
            </a:endParaRPr>
          </a:p>
        </p:txBody>
      </p:sp>
      <p:sp>
        <p:nvSpPr>
          <p:cNvPr id="31" name="文本框 30"/>
          <p:cNvSpPr txBox="1"/>
          <p:nvPr/>
        </p:nvSpPr>
        <p:spPr>
          <a:xfrm>
            <a:off x="4827905" y="1503680"/>
            <a:ext cx="6069965" cy="1938020"/>
          </a:xfrm>
          <a:prstGeom prst="rect">
            <a:avLst/>
          </a:prstGeom>
          <a:noFill/>
        </p:spPr>
        <p:txBody>
          <a:bodyPr wrap="square" rtlCol="0">
            <a:spAutoFit/>
          </a:bodyPr>
          <a:lstStyle/>
          <a:p>
            <a:r>
              <a:rPr lang="en-US" altLang="zh-CN"/>
              <a:t>    </a:t>
            </a:r>
            <a:r>
              <a:rPr lang="zh-CN" altLang="en-US" sz="2400"/>
              <a:t>三大前端网页设计开发语言。HTML为超文本标记语言，负责</a:t>
            </a:r>
            <a:r>
              <a:rPr lang="zh-CN" altLang="en-US" sz="2400" b="1"/>
              <a:t>描述内容</a:t>
            </a:r>
            <a:r>
              <a:rPr lang="zh-CN" altLang="en-US" sz="2400"/>
              <a:t>；CSS为层叠样式表，负责</a:t>
            </a:r>
            <a:r>
              <a:rPr lang="zh-CN" altLang="en-US" sz="2400" b="1"/>
              <a:t>描述元素的样式</a:t>
            </a:r>
            <a:r>
              <a:rPr lang="zh-CN" altLang="en-US" sz="2400"/>
              <a:t>；JavaScript为脚本语言，负责</a:t>
            </a:r>
            <a:r>
              <a:rPr lang="zh-CN" altLang="en-US" sz="2400" b="1"/>
              <a:t>实现网页的动作</a:t>
            </a:r>
            <a:r>
              <a:rPr lang="zh-CN" altLang="en-US" sz="2400"/>
              <a:t>。</a:t>
            </a:r>
            <a:r>
              <a:rPr lang="en-US" altLang="zh-CN" sz="2400">
                <a:sym typeface="+mn-ea"/>
              </a:rPr>
              <a:t>AJAX</a:t>
            </a:r>
            <a:r>
              <a:rPr lang="zh-CN" altLang="en-US" sz="2400">
                <a:sym typeface="+mn-ea"/>
              </a:rPr>
              <a:t>负责"局部刷新页面"和"</a:t>
            </a:r>
            <a:r>
              <a:rPr lang="zh-CN" altLang="en-US" sz="2400" b="1">
                <a:sym typeface="+mn-ea"/>
              </a:rPr>
              <a:t>异步提交</a:t>
            </a:r>
            <a:r>
              <a:rPr lang="zh-CN" altLang="en-US" sz="2400">
                <a:sym typeface="+mn-ea"/>
              </a:rPr>
              <a:t>"</a:t>
            </a:r>
            <a:endParaRPr lang="zh-CN" altLang="en-US" sz="2400"/>
          </a:p>
        </p:txBody>
      </p:sp>
      <p:sp>
        <p:nvSpPr>
          <p:cNvPr id="34" name="文本框 33"/>
          <p:cNvSpPr txBox="1"/>
          <p:nvPr/>
        </p:nvSpPr>
        <p:spPr>
          <a:xfrm>
            <a:off x="4911090" y="4142740"/>
            <a:ext cx="6069965" cy="1568450"/>
          </a:xfrm>
          <a:prstGeom prst="rect">
            <a:avLst/>
          </a:prstGeom>
          <a:noFill/>
        </p:spPr>
        <p:txBody>
          <a:bodyPr wrap="square" rtlCol="0">
            <a:spAutoFit/>
          </a:bodyPr>
          <a:lstStyle/>
          <a:p>
            <a:r>
              <a:rPr lang="en-US" altLang="zh-CN"/>
              <a:t> </a:t>
            </a:r>
            <a:r>
              <a:rPr lang="en-US" altLang="zh-CN" sz="2400"/>
              <a:t>   Python是一种面向对象、解释型计算机程序设计语言</a:t>
            </a:r>
            <a:r>
              <a:rPr lang="zh-CN" altLang="en-US" sz="2400"/>
              <a:t>。语法简洁而清晰，具有丰富和强大的类库，负责后端开发。而</a:t>
            </a:r>
            <a:r>
              <a:rPr lang="en-US" altLang="zh-CN" sz="2400"/>
              <a:t>Django</a:t>
            </a:r>
            <a:r>
              <a:rPr lang="zh-CN" altLang="en-US" sz="2400"/>
              <a:t>是属于</a:t>
            </a:r>
            <a:r>
              <a:rPr lang="en-US" altLang="zh-CN" sz="2400"/>
              <a:t>Python</a:t>
            </a:r>
            <a:r>
              <a:rPr lang="zh-CN" altLang="en-US" sz="2400"/>
              <a:t>的一个</a:t>
            </a:r>
            <a:r>
              <a:rPr lang="en-US" altLang="zh-CN" sz="2400" b="1"/>
              <a:t>web</a:t>
            </a:r>
            <a:r>
              <a:rPr lang="zh-CN" altLang="en-US" sz="2400" b="1"/>
              <a:t>应用框架</a:t>
            </a:r>
            <a:r>
              <a:rPr lang="zh-CN" altLang="en-US" sz="2400"/>
              <a:t>。</a:t>
            </a:r>
            <a:endParaRPr lang="zh-CN" altLang="en-US" sz="2400"/>
          </a:p>
        </p:txBody>
      </p:sp>
    </p:spTree>
    <p:custDataLst>
      <p:tags r:id="rId4"/>
    </p:custDataLst>
  </p:cSld>
  <p:clrMapOvr>
    <a:masterClrMapping/>
  </p:clrMapOvr>
  <mc:AlternateContent xmlns:mc="http://schemas.openxmlformats.org/markup-compatibility/2006">
    <mc:Choice xmlns:p14="http://schemas.microsoft.com/office/powerpoint/2010/main" Requires="p14">
      <p:transition spd="slow" p14:dur="1250" advTm="0"/>
    </mc:Choice>
    <mc:Fallback>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down)">
                                      <p:cBhvr>
                                        <p:cTn id="7" dur="500"/>
                                        <p:tgtEl>
                                          <p:spTgt spid="29"/>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wipe(down)">
                                      <p:cBhvr>
                                        <p:cTn id="10" dur="500"/>
                                        <p:tgtEl>
                                          <p:spTgt spid="30"/>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wipe(down)">
                                      <p:cBhvr>
                                        <p:cTn id="13" dur="500"/>
                                        <p:tgtEl>
                                          <p:spTgt spid="31"/>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wipe(down)">
                                      <p:cBhvr>
                                        <p:cTn id="16"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ldLvl="0" animBg="1"/>
      <p:bldP spid="30" grpId="0" bldLvl="0" animBg="1"/>
      <p:bldP spid="31" grpId="0"/>
      <p:bldP spid="31" grpId="1"/>
      <p:bldP spid="34" grpId="0"/>
      <p:bldP spid="34"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76"/>
          <p:cNvSpPr txBox="1"/>
          <p:nvPr/>
        </p:nvSpPr>
        <p:spPr>
          <a:xfrm>
            <a:off x="5126355" y="68580"/>
            <a:ext cx="1939290" cy="398780"/>
          </a:xfrm>
          <a:prstGeom prst="rect">
            <a:avLst/>
          </a:prstGeom>
          <a:noFill/>
        </p:spPr>
        <p:txBody>
          <a:bodyPr wrap="square" rtlCol="0">
            <a:spAutoFit/>
          </a:bodyPr>
          <a:lstStyle/>
          <a:p>
            <a:pPr algn="dist"/>
            <a:r>
              <a:rPr lang="zh-CN" altLang="en-US" sz="2000" dirty="0">
                <a:solidFill>
                  <a:schemeClr val="bg1"/>
                </a:solidFill>
                <a:latin typeface="义启小魏楷" panose="02010601030101010101" pitchFamily="2" charset="-122"/>
                <a:ea typeface="义启小魏楷" panose="02010601030101010101" pitchFamily="2" charset="-122"/>
              </a:rPr>
              <a:t>此处添加标题</a:t>
            </a:r>
            <a:endParaRPr lang="zh-CN" altLang="en-US" sz="2000" dirty="0">
              <a:solidFill>
                <a:schemeClr val="bg1"/>
              </a:solidFill>
              <a:latin typeface="义启小魏楷" panose="02010601030101010101" pitchFamily="2" charset="-122"/>
              <a:ea typeface="义启小魏楷" panose="02010601030101010101" pitchFamily="2" charset="-122"/>
            </a:endParaRPr>
          </a:p>
        </p:txBody>
      </p:sp>
      <p:sp>
        <p:nvSpPr>
          <p:cNvPr id="23" name="矩形 22"/>
          <p:cNvSpPr/>
          <p:nvPr/>
        </p:nvSpPr>
        <p:spPr>
          <a:xfrm>
            <a:off x="0" y="0"/>
            <a:ext cx="12192000" cy="676910"/>
          </a:xfrm>
          <a:prstGeom prst="rect">
            <a:avLst/>
          </a:prstGeom>
          <a:solidFill>
            <a:srgbClr val="214E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义启小魏楷" panose="02010601030101010101" pitchFamily="2" charset="-122"/>
              <a:ea typeface="义启小魏楷" panose="02010601030101010101" pitchFamily="2" charset="-122"/>
            </a:endParaRPr>
          </a:p>
        </p:txBody>
      </p:sp>
      <p:sp>
        <p:nvSpPr>
          <p:cNvPr id="5" name="TextBox 76"/>
          <p:cNvSpPr txBox="1"/>
          <p:nvPr/>
        </p:nvSpPr>
        <p:spPr>
          <a:xfrm>
            <a:off x="291465" y="187325"/>
            <a:ext cx="4254500" cy="398780"/>
          </a:xfrm>
          <a:prstGeom prst="rect">
            <a:avLst/>
          </a:prstGeom>
          <a:noFill/>
        </p:spPr>
        <p:txBody>
          <a:bodyPr wrap="square" rtlCol="0">
            <a:spAutoFit/>
          </a:bodyPr>
          <a:lstStyle/>
          <a:p>
            <a:pPr algn="dist"/>
            <a:r>
              <a:rPr lang="zh-CN" altLang="en-US" sz="2000" dirty="0">
                <a:solidFill>
                  <a:schemeClr val="bg1"/>
                </a:solidFill>
                <a:latin typeface="微软雅黑" panose="020B0503020204020204" pitchFamily="34" charset="-122"/>
                <a:ea typeface="微软雅黑" panose="020B0503020204020204" pitchFamily="34" charset="-122"/>
              </a:rPr>
              <a:t>数据库组合</a:t>
            </a:r>
            <a:r>
              <a:rPr lang="en-US" altLang="zh-CN" sz="2000" dirty="0">
                <a:solidFill>
                  <a:schemeClr val="bg1"/>
                </a:solidFill>
                <a:latin typeface="微软雅黑" panose="020B0503020204020204" pitchFamily="34" charset="-122"/>
                <a:ea typeface="微软雅黑" panose="020B0503020204020204" pitchFamily="34" charset="-122"/>
              </a:rPr>
              <a:t>—</a:t>
            </a:r>
            <a:r>
              <a:rPr lang="zh-CN" altLang="en-US" sz="2000" dirty="0">
                <a:solidFill>
                  <a:schemeClr val="bg1"/>
                </a:solidFill>
                <a:latin typeface="微软雅黑" panose="020B0503020204020204" pitchFamily="34" charset="-122"/>
                <a:ea typeface="微软雅黑" panose="020B0503020204020204" pitchFamily="34" charset="-122"/>
              </a:rPr>
              <a:t>数据可靠且高效</a:t>
            </a:r>
            <a:endParaRPr lang="zh-CN" altLang="en-US" sz="2000" dirty="0">
              <a:solidFill>
                <a:schemeClr val="bg1"/>
              </a:solidFill>
              <a:latin typeface="微软雅黑" panose="020B0503020204020204" pitchFamily="34" charset="-122"/>
              <a:ea typeface="微软雅黑" panose="020B0503020204020204" pitchFamily="34" charset="-122"/>
            </a:endParaRPr>
          </a:p>
        </p:txBody>
      </p:sp>
      <p:pic>
        <p:nvPicPr>
          <p:cNvPr id="24" name="图片 23" descr="logo_school"/>
          <p:cNvPicPr>
            <a:picLocks noChangeAspect="1"/>
          </p:cNvPicPr>
          <p:nvPr/>
        </p:nvPicPr>
        <p:blipFill>
          <a:blip r:embed="rId1"/>
          <a:stretch>
            <a:fillRect/>
          </a:stretch>
        </p:blipFill>
        <p:spPr>
          <a:xfrm>
            <a:off x="10066020" y="168910"/>
            <a:ext cx="1838960" cy="436245"/>
          </a:xfrm>
          <a:prstGeom prst="rect">
            <a:avLst/>
          </a:prstGeom>
        </p:spPr>
      </p:pic>
      <p:sp>
        <p:nvSpPr>
          <p:cNvPr id="29" name="MH_Other_3"/>
          <p:cNvSpPr/>
          <p:nvPr>
            <p:custDataLst>
              <p:tags r:id="rId2"/>
            </p:custDataLst>
          </p:nvPr>
        </p:nvSpPr>
        <p:spPr>
          <a:xfrm>
            <a:off x="291465" y="1604645"/>
            <a:ext cx="4619625" cy="720090"/>
          </a:xfrm>
          <a:prstGeom prst="rect">
            <a:avLst/>
          </a:prstGeom>
          <a:noFill/>
          <a:ln>
            <a:noFill/>
          </a:ln>
          <a:extLst>
            <a:ext uri="{909E8E84-426E-40DD-AFC4-6F175D3DCCD1}">
              <a14:hiddenFill xmlns:a14="http://schemas.microsoft.com/office/drawing/2010/main">
                <a:solidFill>
                  <a:srgbClr val="214E7D"/>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7294" tIns="0" rIns="0" bIns="60064" numCol="1" spcCol="0" rtlCol="0" fromWordArt="0" anchor="ctr" anchorCtr="0" forceAA="0" compatLnSpc="1">
            <a:noAutofit/>
          </a:bodyPr>
          <a:lstStyle/>
          <a:p>
            <a:pPr lvl="0" algn="ctr">
              <a:buClrTx/>
              <a:buSzTx/>
              <a:buFontTx/>
            </a:pPr>
            <a:r>
              <a:rPr lang="en-US" altLang="zh-CN" sz="3200" b="1" dirty="0">
                <a:solidFill>
                  <a:srgbClr val="214E7D"/>
                </a:solidFill>
                <a:latin typeface="微软雅黑" panose="020B0503020204020204" pitchFamily="34" charset="-122"/>
                <a:ea typeface="微软雅黑" panose="020B0503020204020204" pitchFamily="34" charset="-122"/>
                <a:sym typeface="+mn-ea"/>
              </a:rPr>
              <a:t>Mysql</a:t>
            </a:r>
            <a:endParaRPr lang="en-US" altLang="zh-CN" sz="3200" b="1" dirty="0">
              <a:solidFill>
                <a:srgbClr val="214E7D"/>
              </a:solidFill>
              <a:latin typeface="微软雅黑" panose="020B0503020204020204" pitchFamily="34" charset="-122"/>
              <a:ea typeface="微软雅黑" panose="020B0503020204020204" pitchFamily="34" charset="-122"/>
              <a:sym typeface="+mn-ea"/>
            </a:endParaRPr>
          </a:p>
        </p:txBody>
      </p:sp>
      <p:sp>
        <p:nvSpPr>
          <p:cNvPr id="30" name="MH_Other_3"/>
          <p:cNvSpPr/>
          <p:nvPr>
            <p:custDataLst>
              <p:tags r:id="rId3"/>
            </p:custDataLst>
          </p:nvPr>
        </p:nvSpPr>
        <p:spPr>
          <a:xfrm>
            <a:off x="1464945" y="4107815"/>
            <a:ext cx="2272665" cy="720090"/>
          </a:xfrm>
          <a:prstGeom prst="rect">
            <a:avLst/>
          </a:prstGeom>
          <a:noFill/>
          <a:ln>
            <a:noFill/>
          </a:ln>
          <a:extLst>
            <a:ext uri="{909E8E84-426E-40DD-AFC4-6F175D3DCCD1}">
              <a14:hiddenFill xmlns:a14="http://schemas.microsoft.com/office/drawing/2010/main">
                <a:solidFill>
                  <a:srgbClr val="214E7D"/>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7294" tIns="0" rIns="0" bIns="60064" numCol="1" spcCol="0" rtlCol="0" fromWordArt="0" anchor="ctr" anchorCtr="0" forceAA="0" compatLnSpc="1">
            <a:noAutofit/>
          </a:bodyPr>
          <a:lstStyle/>
          <a:p>
            <a:pPr lvl="0" algn="ctr">
              <a:buClrTx/>
              <a:buSzTx/>
              <a:buFontTx/>
            </a:pPr>
            <a:r>
              <a:rPr lang="en-US" altLang="zh-CN" sz="3200" b="1" dirty="0">
                <a:solidFill>
                  <a:srgbClr val="214E7D"/>
                </a:solidFill>
                <a:latin typeface="微软雅黑" panose="020B0503020204020204" pitchFamily="34" charset="-122"/>
                <a:ea typeface="微软雅黑" panose="020B0503020204020204" pitchFamily="34" charset="-122"/>
                <a:sym typeface="+mn-ea"/>
              </a:rPr>
              <a:t>Redis</a:t>
            </a:r>
            <a:endParaRPr lang="en-US" altLang="zh-CN" sz="3200" b="1" dirty="0">
              <a:solidFill>
                <a:srgbClr val="214E7D"/>
              </a:solidFill>
              <a:latin typeface="微软雅黑" panose="020B0503020204020204" pitchFamily="34" charset="-122"/>
              <a:ea typeface="微软雅黑" panose="020B0503020204020204" pitchFamily="34" charset="-122"/>
              <a:sym typeface="+mn-ea"/>
            </a:endParaRPr>
          </a:p>
        </p:txBody>
      </p:sp>
      <p:sp>
        <p:nvSpPr>
          <p:cNvPr id="31" name="文本框 30"/>
          <p:cNvSpPr txBox="1"/>
          <p:nvPr/>
        </p:nvSpPr>
        <p:spPr>
          <a:xfrm>
            <a:off x="4827905" y="1503680"/>
            <a:ext cx="6186805" cy="1198880"/>
          </a:xfrm>
          <a:prstGeom prst="rect">
            <a:avLst/>
          </a:prstGeom>
          <a:noFill/>
        </p:spPr>
        <p:txBody>
          <a:bodyPr wrap="square" rtlCol="0">
            <a:spAutoFit/>
          </a:bodyPr>
          <a:lstStyle/>
          <a:p>
            <a:r>
              <a:rPr lang="en-US" altLang="zh-CN"/>
              <a:t>        </a:t>
            </a:r>
            <a:r>
              <a:rPr lang="zh-CN" altLang="en-US" sz="2400"/>
              <a:t>MySQL是一个轻量级</a:t>
            </a:r>
            <a:r>
              <a:rPr lang="zh-CN" altLang="en-US" sz="2400" b="1"/>
              <a:t>关系型数据库</a:t>
            </a:r>
            <a:r>
              <a:rPr lang="zh-CN" altLang="en-US" sz="2400"/>
              <a:t>管理系统，关联数据库将数据保存在不同的表中从而增强了速度并提高了灵活性。</a:t>
            </a:r>
            <a:endParaRPr lang="zh-CN" altLang="en-US" sz="2400"/>
          </a:p>
        </p:txBody>
      </p:sp>
      <p:sp>
        <p:nvSpPr>
          <p:cNvPr id="34" name="文本框 33"/>
          <p:cNvSpPr txBox="1"/>
          <p:nvPr/>
        </p:nvSpPr>
        <p:spPr>
          <a:xfrm>
            <a:off x="4911090" y="3084830"/>
            <a:ext cx="6103620" cy="3415030"/>
          </a:xfrm>
          <a:prstGeom prst="rect">
            <a:avLst/>
          </a:prstGeom>
          <a:noFill/>
        </p:spPr>
        <p:txBody>
          <a:bodyPr wrap="square" rtlCol="0">
            <a:spAutoFit/>
          </a:bodyPr>
          <a:lstStyle/>
          <a:p>
            <a:r>
              <a:rPr lang="en-US" altLang="zh-CN"/>
              <a:t>   </a:t>
            </a:r>
            <a:r>
              <a:rPr lang="en-US" altLang="zh-CN" sz="2000"/>
              <a:t> </a:t>
            </a:r>
            <a:r>
              <a:rPr sz="2400"/>
              <a:t> Redis是当前比较热门的</a:t>
            </a:r>
            <a:r>
              <a:rPr sz="2400" b="1"/>
              <a:t>NOSQL</a:t>
            </a:r>
            <a:r>
              <a:rPr sz="2400"/>
              <a:t>系统之一，它是一个开源的使用ANSI c语言编写的</a:t>
            </a:r>
            <a:r>
              <a:rPr sz="2400" b="1"/>
              <a:t>key-value</a:t>
            </a:r>
            <a:r>
              <a:rPr sz="2400"/>
              <a:t>存储系统主要区别于MySQL的二维表格的形式存储</a:t>
            </a:r>
            <a:r>
              <a:rPr lang="zh-CN" sz="2400"/>
              <a:t>，通常是单线程方式。</a:t>
            </a:r>
            <a:endParaRPr sz="2400"/>
          </a:p>
          <a:p>
            <a:r>
              <a:rPr lang="en-US" sz="2400"/>
              <a:t>    Redis数据都是</a:t>
            </a:r>
            <a:r>
              <a:rPr lang="en-US" sz="2400" b="1"/>
              <a:t>缓存在计算机内存中</a:t>
            </a:r>
            <a:r>
              <a:rPr lang="zh-CN" altLang="en-US" sz="2400"/>
              <a:t>，它会周期性的把更新的数据写入磁盘或者把修改操作写入追加的记录文件，实现</a:t>
            </a:r>
            <a:r>
              <a:rPr lang="zh-CN" altLang="en-US" sz="2400" b="1"/>
              <a:t>数据的持久化</a:t>
            </a:r>
            <a:r>
              <a:rPr lang="zh-CN" altLang="en-US" sz="2400"/>
              <a:t>。即使断电或重启，内存也不会清空，数据也不会丢失。</a:t>
            </a:r>
            <a:endParaRPr lang="zh-CN" altLang="en-US" sz="2400"/>
          </a:p>
        </p:txBody>
      </p:sp>
    </p:spTree>
    <p:custDataLst>
      <p:tags r:id="rId4"/>
    </p:custDataLst>
  </p:cSld>
  <p:clrMapOvr>
    <a:masterClrMapping/>
  </p:clrMapOvr>
  <mc:AlternateContent xmlns:mc="http://schemas.openxmlformats.org/markup-compatibility/2006">
    <mc:Choice xmlns:p14="http://schemas.microsoft.com/office/powerpoint/2010/main" Requires="p14">
      <p:transition spd="slow" p14:dur="1250" advTm="0"/>
    </mc:Choice>
    <mc:Fallback>
      <p:transition spd="slow"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down)">
                                      <p:cBhvr>
                                        <p:cTn id="7" dur="500"/>
                                        <p:tgtEl>
                                          <p:spTgt spid="29"/>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wipe(down)">
                                      <p:cBhvr>
                                        <p:cTn id="10" dur="500"/>
                                        <p:tgtEl>
                                          <p:spTgt spid="30"/>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wipe(down)">
                                      <p:cBhvr>
                                        <p:cTn id="13" dur="500"/>
                                        <p:tgtEl>
                                          <p:spTgt spid="31"/>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wipe(down)">
                                      <p:cBhvr>
                                        <p:cTn id="16"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bldLvl="0" animBg="1"/>
      <p:bldP spid="30" grpId="0" bldLvl="0" animBg="1"/>
      <p:bldP spid="31" grpId="0"/>
      <p:bldP spid="31" grpId="1"/>
      <p:bldP spid="34" grpId="0"/>
      <p:bldP spid="34" grpId="1"/>
    </p:bldLst>
  </p:timing>
</p:sld>
</file>

<file path=ppt/tags/tag1.xml><?xml version="1.0" encoding="utf-8"?>
<p:tagLst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6、10、14、20、26、27、28、29、31"/>
</p:tagLst>
</file>

<file path=ppt/tags/tag10.xml><?xml version="1.0" encoding="utf-8"?>
<p:tagLst xmlns:p="http://schemas.openxmlformats.org/presentationml/2006/main">
  <p:tag name="KSO_WM_BEAUTIFY_FLAG" val="#wm#"/>
  <p:tag name="KSO_WM_TEMPLATE_CATEGORY" val="custom"/>
  <p:tag name="KSO_WM_TEMPLATE_INDEX" val="20184553"/>
</p:tagLst>
</file>

<file path=ppt/tags/tag11.xml><?xml version="1.0" encoding="utf-8"?>
<p:tagLst xmlns:p="http://schemas.openxmlformats.org/presentationml/2006/main">
  <p:tag name="MH" val="20151104095213"/>
  <p:tag name="MH_LIBRARY" val="GRAPHIC"/>
  <p:tag name="MH_TYPE" val="Other"/>
  <p:tag name="MH_ORDER" val="3"/>
</p:tagLst>
</file>

<file path=ppt/tags/tag12.xml><?xml version="1.0" encoding="utf-8"?>
<p:tagLst xmlns:p="http://schemas.openxmlformats.org/presentationml/2006/main">
  <p:tag name="MH" val="20151104095213"/>
  <p:tag name="MH_LIBRARY" val="GRAPHIC"/>
  <p:tag name="MH_TYPE" val="Other"/>
  <p:tag name="MH_ORDER" val="3"/>
</p:tagLst>
</file>

<file path=ppt/tags/tag13.xml><?xml version="1.0" encoding="utf-8"?>
<p:tagLst xmlns:p="http://schemas.openxmlformats.org/presentationml/2006/main">
  <p:tag name="KSO_WM_BEAUTIFY_FLAG" val="#wm#"/>
  <p:tag name="KSO_WM_TEMPLATE_CATEGORY" val="custom"/>
  <p:tag name="KSO_WM_TEMPLATE_INDEX" val="20184553"/>
</p:tagLst>
</file>

<file path=ppt/tags/tag14.xml><?xml version="1.0" encoding="utf-8"?>
<p:tagLst xmlns:p="http://schemas.openxmlformats.org/presentationml/2006/main">
  <p:tag name="KSO_WM_BEAUTIFY_FLAG" val="#wm#"/>
  <p:tag name="KSO_WM_TEMPLATE_CATEGORY" val="custom"/>
  <p:tag name="KSO_WM_TEMPLATE_INDEX" val="20184553"/>
</p:tagLst>
</file>

<file path=ppt/tags/tag15.xml><?xml version="1.0" encoding="utf-8"?>
<p:tagLst xmlns:p="http://schemas.openxmlformats.org/presentationml/2006/main">
  <p:tag name="KSO_WM_BEAUTIFY_FLAG" val="#wm#"/>
  <p:tag name="KSO_WM_TEMPLATE_CATEGORY" val="custom"/>
  <p:tag name="KSO_WM_TEMPLATE_INDEX" val="20184553"/>
</p:tagLst>
</file>

<file path=ppt/tags/tag16.xml><?xml version="1.0" encoding="utf-8"?>
<p:tagLst xmlns:p="http://schemas.openxmlformats.org/presentationml/2006/main">
  <p:tag name="KSO_WM_BEAUTIFY_FLAG" val="#wm#"/>
  <p:tag name="KSO_WM_TEMPLATE_CATEGORY" val="custom"/>
  <p:tag name="KSO_WM_TEMPLATE_INDEX" val="20184553"/>
</p:tagLst>
</file>

<file path=ppt/tags/tag17.xml><?xml version="1.0" encoding="utf-8"?>
<p:tagLst xmlns:p="http://schemas.openxmlformats.org/presentationml/2006/main">
  <p:tag name="KSO_WM_BEAUTIFY_FLAG" val="#wm#"/>
  <p:tag name="KSO_WM_TEMPLATE_CATEGORY" val="custom"/>
  <p:tag name="KSO_WM_TEMPLATE_INDEX" val="20184553"/>
</p:tagLst>
</file>

<file path=ppt/tags/tag18.xml><?xml version="1.0" encoding="utf-8"?>
<p:tagLst xmlns:p="http://schemas.openxmlformats.org/presentationml/2006/main">
  <p:tag name="KSO_WM_BEAUTIFY_FLAG" val="#wm#"/>
  <p:tag name="KSO_WM_TEMPLATE_CATEGORY" val="custom"/>
  <p:tag name="KSO_WM_TEMPLATE_INDEX" val="20184553"/>
</p:tagLst>
</file>

<file path=ppt/tags/tag19.xml><?xml version="1.0" encoding="utf-8"?>
<p:tagLst xmlns:p="http://schemas.openxmlformats.org/presentationml/2006/main">
  <p:tag name="KSO_WM_BEAUTIFY_FLAG" val="#wm#"/>
  <p:tag name="KSO_WM_TEMPLATE_CATEGORY" val="custom"/>
  <p:tag name="KSO_WM_TEMPLATE_INDEX" val="20184553"/>
</p:tagLst>
</file>

<file path=ppt/tags/tag2.xml><?xml version="1.0" encoding="utf-8"?>
<p:tagLst xmlns:p="http://schemas.openxmlformats.org/presentationml/2006/main">
  <p:tag name="KSO_WM_BEAUTIFY_FLAG" val="#wm#"/>
  <p:tag name="KSO_WM_TEMPLATE_CATEGORY" val="custom"/>
  <p:tag name="KSO_WM_TEMPLATE_INDEX" val="20184553"/>
</p:tagLst>
</file>

<file path=ppt/tags/tag20.xml><?xml version="1.0" encoding="utf-8"?>
<p:tagLst xmlns:p="http://schemas.openxmlformats.org/presentationml/2006/main">
  <p:tag name="KSO_WM_BEAUTIFY_FLAG" val="#wm#"/>
  <p:tag name="KSO_WM_TEMPLATE_CATEGORY" val="custom"/>
  <p:tag name="KSO_WM_TEMPLATE_INDEX" val="20184553"/>
</p:tagLst>
</file>

<file path=ppt/tags/tag21.xml><?xml version="1.0" encoding="utf-8"?>
<p:tagLst xmlns:p="http://schemas.openxmlformats.org/presentationml/2006/main">
  <p:tag name="KSO_WM_BEAUTIFY_FLAG" val="#wm#"/>
  <p:tag name="KSO_WM_TEMPLATE_CATEGORY" val="custom"/>
  <p:tag name="KSO_WM_TEMPLATE_INDEX" val="20184553"/>
</p:tagLst>
</file>

<file path=ppt/tags/tag22.xml><?xml version="1.0" encoding="utf-8"?>
<p:tagLst xmlns:p="http://schemas.openxmlformats.org/presentationml/2006/main">
  <p:tag name="KSO_WM_BEAUTIFY_FLAG" val="#wm#"/>
  <p:tag name="KSO_WM_TEMPLATE_CATEGORY" val="custom"/>
  <p:tag name="KSO_WM_TEMPLATE_INDEX" val="20184553"/>
</p:tagLst>
</file>

<file path=ppt/tags/tag23.xml><?xml version="1.0" encoding="utf-8"?>
<p:tagLst xmlns:p="http://schemas.openxmlformats.org/presentationml/2006/main">
  <p:tag name="KSO_WM_BEAUTIFY_FLAG" val="#wm#"/>
  <p:tag name="KSO_WM_TEMPLATE_CATEGORY" val="custom"/>
  <p:tag name="KSO_WM_TEMPLATE_INDEX" val="20184553"/>
</p:tagLst>
</file>

<file path=ppt/tags/tag24.xml><?xml version="1.0" encoding="utf-8"?>
<p:tagLst xmlns:p="http://schemas.openxmlformats.org/presentationml/2006/main">
  <p:tag name="KSO_WM_BEAUTIFY_FLAG" val="#wm#"/>
  <p:tag name="KSO_WM_TEMPLATE_CATEGORY" val="custom"/>
  <p:tag name="KSO_WM_TEMPLATE_INDEX" val="20184553"/>
</p:tagLst>
</file>

<file path=ppt/tags/tag25.xml><?xml version="1.0" encoding="utf-8"?>
<p:tagLst xmlns:p="http://schemas.openxmlformats.org/presentationml/2006/main">
  <p:tag name="KSO_WM_BEAUTIFY_FLAG" val="#wm#"/>
  <p:tag name="KSO_WM_TEMPLATE_CATEGORY" val="custom"/>
  <p:tag name="KSO_WM_TEMPLATE_INDEX" val="20184553"/>
</p:tagLst>
</file>

<file path=ppt/tags/tag26.xml><?xml version="1.0" encoding="utf-8"?>
<p:tagLst xmlns:p="http://schemas.openxmlformats.org/presentationml/2006/main">
  <p:tag name="KSO_WM_BEAUTIFY_FLAG" val="#wm#"/>
  <p:tag name="KSO_WM_TEMPLATE_CATEGORY" val="custom"/>
  <p:tag name="KSO_WM_TEMPLATE_INDEX" val="20184553"/>
</p:tagLst>
</file>

<file path=ppt/tags/tag27.xml><?xml version="1.0" encoding="utf-8"?>
<p:tagLst xmlns:p="http://schemas.openxmlformats.org/presentationml/2006/main">
  <p:tag name="KSO_WM_BEAUTIFY_FLAG" val="#wm#"/>
  <p:tag name="KSO_WM_TEMPLATE_CATEGORY" val="custom"/>
  <p:tag name="KSO_WM_TEMPLATE_INDEX" val="20184553"/>
</p:tagLst>
</file>

<file path=ppt/tags/tag28.xml><?xml version="1.0" encoding="utf-8"?>
<p:tagLst xmlns:p="http://schemas.openxmlformats.org/presentationml/2006/main">
  <p:tag name="KSO_WM_BEAUTIFY_FLAG" val="#wm#"/>
  <p:tag name="KSO_WM_TEMPLATE_CATEGORY" val="custom"/>
  <p:tag name="KSO_WM_TEMPLATE_INDEX" val="20184553"/>
</p:tagLst>
</file>

<file path=ppt/tags/tag29.xml><?xml version="1.0" encoding="utf-8"?>
<p:tagLst xmlns:p="http://schemas.openxmlformats.org/presentationml/2006/main">
  <p:tag name="KSO_WM_BEAUTIFY_FLAG" val="#wm#"/>
  <p:tag name="KSO_WM_TEMPLATE_CATEGORY" val="custom"/>
  <p:tag name="KSO_WM_TEMPLATE_INDEX" val="20184553"/>
</p:tagLst>
</file>

<file path=ppt/tags/tag3.xml><?xml version="1.0" encoding="utf-8"?>
<p:tagLst xmlns:p="http://schemas.openxmlformats.org/presentationml/2006/main">
  <p:tag name="KSO_WM_BEAUTIFY_FLAG" val="#wm#"/>
  <p:tag name="KSO_WM_TEMPLATE_CATEGORY" val="custom"/>
  <p:tag name="KSO_WM_TEMPLATE_INDEX" val="20184553"/>
</p:tagLst>
</file>

<file path=ppt/tags/tag30.xml><?xml version="1.0" encoding="utf-8"?>
<p:tagLst xmlns:p="http://schemas.openxmlformats.org/presentationml/2006/main">
  <p:tag name="KSO_WM_SLIDE_SUBTYPE" val="pureTxt"/>
  <p:tag name="KSO_WM_TEMPLATE_TOPIC_DEFAULT" val="1"/>
  <p:tag name="KSO_WM_TEMPLATE_JOB_ID" val="2"/>
  <p:tag name="KSO_WM_TEMPLATE_SCENE_ID" val="1"/>
  <p:tag name="KSO_WM_TEMPLATE_OUTLINE_ID" val="15"/>
  <p:tag name="KSO_WM_TEMPLATE_TOPIC_ID" val="2869567"/>
  <p:tag name="KSO_WM_SLIDE_SIZE" val="828*343"/>
  <p:tag name="KSO_WM_SLIDE_POSITION" val="66*144"/>
  <p:tag name="KSO_WM_BEAUTIFY_FLAG" val="#wm#"/>
  <p:tag name="KSO_WM_SLIDE_TYPE" val="title"/>
  <p:tag name="KSO_WM_SLIDE_LAYOUT_CNT" val="1_1"/>
  <p:tag name="KSO_WM_SLIDE_LAYOUT" val="a_b"/>
  <p:tag name="KSO_WM_SLIDE_ITEM_CNT" val="2"/>
  <p:tag name="KSO_WM_SLIDE_INDEX" val="1"/>
  <p:tag name="KSO_WM_SLIDE_ID" val="custom20184553_1"/>
  <p:tag name="KSO_WM_TAG_VERSION" val="1.0"/>
  <p:tag name="KSO_WM_TEMPLATE_INDEX" val="20184553"/>
  <p:tag name="KSO_WM_TEMPLATE_CATEGORY" val="custom"/>
  <p:tag name="KSO_WM_TEMPLATE_THUMBS_INDEX" val="1、6、10、14、20、26、27、28、29、31"/>
</p:tagLst>
</file>

<file path=ppt/tags/tag31.xml><?xml version="1.0" encoding="utf-8"?>
<p:tagLst xmlns:p="http://schemas.openxmlformats.org/presentationml/2006/main">
  <p:tag name="ISPRING_PRESENTATION_TITLE" val="1"/>
  <p:tag name="COMMONDATA" val="eyJoZGlkIjoiOTg4ZDI2MzlkYTliMmEzMzk0MGM0MjkzNjk2YjUyZTYifQ=="/>
</p:tagLst>
</file>

<file path=ppt/tags/tag4.xml><?xml version="1.0" encoding="utf-8"?>
<p:tagLst xmlns:p="http://schemas.openxmlformats.org/presentationml/2006/main">
  <p:tag name="KSO_WM_BEAUTIFY_FLAG" val="#wm#"/>
  <p:tag name="KSO_WM_TEMPLATE_CATEGORY" val="custom"/>
  <p:tag name="KSO_WM_TEMPLATE_INDEX" val="20184553"/>
</p:tagLst>
</file>

<file path=ppt/tags/tag5.xml><?xml version="1.0" encoding="utf-8"?>
<p:tagLst xmlns:p="http://schemas.openxmlformats.org/presentationml/2006/main">
  <p:tag name="KSO_WM_BEAUTIFY_FLAG" val="#wm#"/>
  <p:tag name="KSO_WM_TEMPLATE_CATEGORY" val="custom"/>
  <p:tag name="KSO_WM_TEMPLATE_INDEX" val="20184553"/>
</p:tagLst>
</file>

<file path=ppt/tags/tag6.xml><?xml version="1.0" encoding="utf-8"?>
<p:tagLst xmlns:p="http://schemas.openxmlformats.org/presentationml/2006/main">
  <p:tag name="KSO_WM_BEAUTIFY_FLAG" val="#wm#"/>
  <p:tag name="KSO_WM_TEMPLATE_CATEGORY" val="custom"/>
  <p:tag name="KSO_WM_TEMPLATE_INDEX" val="20184553"/>
</p:tagLst>
</file>

<file path=ppt/tags/tag7.xml><?xml version="1.0" encoding="utf-8"?>
<p:tagLst xmlns:p="http://schemas.openxmlformats.org/presentationml/2006/main">
  <p:tag name="KSO_WM_BEAUTIFY_FLAG" val="#wm#"/>
  <p:tag name="KSO_WM_TEMPLATE_CATEGORY" val="custom"/>
  <p:tag name="KSO_WM_TEMPLATE_INDEX" val="20184553"/>
</p:tagLst>
</file>

<file path=ppt/tags/tag8.xml><?xml version="1.0" encoding="utf-8"?>
<p:tagLst xmlns:p="http://schemas.openxmlformats.org/presentationml/2006/main">
  <p:tag name="MH" val="20151104095213"/>
  <p:tag name="MH_LIBRARY" val="GRAPHIC"/>
  <p:tag name="MH_TYPE" val="Other"/>
  <p:tag name="MH_ORDER" val="3"/>
</p:tagLst>
</file>

<file path=ppt/tags/tag9.xml><?xml version="1.0" encoding="utf-8"?>
<p:tagLst xmlns:p="http://schemas.openxmlformats.org/presentationml/2006/main">
  <p:tag name="MH" val="20151104095213"/>
  <p:tag name="MH_LIBRARY" val="GRAPHIC"/>
  <p:tag name="MH_TYPE" val="Other"/>
  <p:tag name="MH_ORDER" val="3"/>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2375</Words>
  <Application>WPS 演示</Application>
  <PresentationFormat>宽屏</PresentationFormat>
  <Paragraphs>237</Paragraphs>
  <Slides>26</Slides>
  <Notes>20</Notes>
  <HiddenSlides>0</HiddenSlides>
  <MMClips>1</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26</vt:i4>
      </vt:variant>
    </vt:vector>
  </HeadingPairs>
  <TitlesOfParts>
    <vt:vector size="40" baseType="lpstr">
      <vt:lpstr>Arial</vt:lpstr>
      <vt:lpstr>宋体</vt:lpstr>
      <vt:lpstr>Wingdings</vt:lpstr>
      <vt:lpstr>义启小魏楷</vt:lpstr>
      <vt:lpstr>Noto Sans S Chinese Regular</vt:lpstr>
      <vt:lpstr>微软雅黑</vt:lpstr>
      <vt:lpstr>Calibri</vt:lpstr>
      <vt:lpstr>Gill Sans</vt:lpstr>
      <vt:lpstr>义启小魏楷</vt:lpstr>
      <vt:lpstr>Arial Unicode MS</vt:lpstr>
      <vt:lpstr>等线 Light</vt:lpstr>
      <vt:lpstr>等线</vt:lpstr>
      <vt:lpstr>Gill Sans MT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dc:title>
  <dc:creator>七 七</dc:creator>
  <cp:lastModifiedBy>小哥哥</cp:lastModifiedBy>
  <cp:revision>132</cp:revision>
  <dcterms:created xsi:type="dcterms:W3CDTF">2019-03-06T08:59:00Z</dcterms:created>
  <dcterms:modified xsi:type="dcterms:W3CDTF">2022-05-10T04:50:09Z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566E831E7A00454BAC021C82A8A577D0</vt:lpwstr>
  </property>
  <property fmtid="{D5CDD505-2E9C-101B-9397-08002B2CF9AE}" pid="3" name="KSOProductBuildVer">
    <vt:lpwstr>2052-11.1.0.11691</vt:lpwstr>
  </property>
</Properties>
</file>

<file path=docProps/thumbnail.jpeg>
</file>